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380" r:id="rId2"/>
    <p:sldId id="389" r:id="rId3"/>
    <p:sldId id="267" r:id="rId4"/>
    <p:sldId id="269" r:id="rId5"/>
    <p:sldId id="270" r:id="rId6"/>
    <p:sldId id="268" r:id="rId7"/>
    <p:sldId id="263" r:id="rId8"/>
    <p:sldId id="266" r:id="rId9"/>
    <p:sldId id="265" r:id="rId10"/>
    <p:sldId id="262" r:id="rId11"/>
    <p:sldId id="258" r:id="rId12"/>
    <p:sldId id="264" r:id="rId13"/>
    <p:sldId id="388" r:id="rId14"/>
    <p:sldId id="3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458"/>
    <a:srgbClr val="544C8E"/>
    <a:srgbClr val="AA4789"/>
    <a:srgbClr val="54A6D0"/>
    <a:srgbClr val="00A64F"/>
    <a:srgbClr val="E7853E"/>
    <a:srgbClr val="AD4889"/>
    <a:srgbClr val="507C33"/>
    <a:srgbClr val="857CAD"/>
    <a:srgbClr val="0F4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62"/>
    <p:restoredTop sz="76054" autoAdjust="0"/>
  </p:normalViewPr>
  <p:slideViewPr>
    <p:cSldViewPr snapToGrid="0" snapToObjects="1">
      <p:cViewPr varScale="1">
        <p:scale>
          <a:sx n="96" d="100"/>
          <a:sy n="96" d="100"/>
        </p:scale>
        <p:origin x="912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2FBC-1C5A-1A4F-8EEC-798D6CEC5CF5}" type="datetimeFigureOut">
              <a:rPr lang="de-DE" smtClean="0"/>
              <a:pPr/>
              <a:t>24.01.22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668D-0A0F-294B-B18C-405D88F60A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66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itchFamily="2" charset="2"/>
              <a:buChar char="-"/>
            </a:pPr>
            <a:r>
              <a:rPr lang="de-DE" i="1" dirty="0"/>
              <a:t>Lehrhinweis: Diese Präsentation kann bei der Installation von Threema Work gemeinsam mit den Lernenden hilfreich sein. </a:t>
            </a:r>
          </a:p>
          <a:p>
            <a:pPr marL="171450" indent="-171450">
              <a:buFont typeface="Symbol" pitchFamily="2" charset="2"/>
              <a:buChar char="-"/>
            </a:pPr>
            <a:r>
              <a:rPr lang="de-DE" i="1" dirty="0"/>
              <a:t>Die Hinweise auf Folien 1 gehen davon aus, dass die Kosten für Lizenzen für die Teilnehmenden von der Bildungseinrichtung übernommen werden.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0109D-9CE9-DA45-9529-E3869B0E6E5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727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757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Symbol" pitchFamily="2" charset="2"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Hinweis: in der Work-Variante besteht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Möglichkeit, Kontakte automatisch zu verknüpfen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78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076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0109D-9CE9-DA45-9529-E3869B0E6E5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97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49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21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45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306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21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21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Symbol" pitchFamily="2" charset="2"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78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668D-0A0F-294B-B18C-405D88F60A9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21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slernbuero.d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hs-niederrhein.de/fileadmin/dateien/Institute_und_Kompetenzzentren/SO.CON/Projekt_PDFs/191026_ProjektPDF_IDiT.pdf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E3C3-17A7-2A4F-AB76-EC247671A5C0}" type="datetime1">
              <a:rPr lang="de-DE" smtClean="0"/>
              <a:t>24.01.22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65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B6B1-D54D-554B-B152-3A2F0C250BFF}" type="datetime1">
              <a:rPr lang="de-DE" smtClean="0"/>
              <a:t>24.01.22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4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206-C2A3-EC4A-8C5E-9EDEB61B00B4}" type="datetime1">
              <a:rPr lang="de-DE" smtClean="0"/>
              <a:t>24.01.22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76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0A9D60E6-EE7B-B944-A14E-234C2E9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8142513" cy="14148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Kontaktdaten &amp; Infos</a:t>
            </a:r>
          </a:p>
        </p:txBody>
      </p:sp>
      <p:sp>
        <p:nvSpPr>
          <p:cNvPr id="15" name="Copy">
            <a:extLst>
              <a:ext uri="{FF2B5EF4-FFF2-40B4-BE49-F238E27FC236}">
                <a16:creationId xmlns:a16="http://schemas.microsoft.com/office/drawing/2014/main" id="{8C20E364-1070-6247-94B1-F4AFCC1C27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84134"/>
            <a:ext cx="7518627" cy="3196209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Das Lernbüro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7AEA6DF-76D2-B54E-8AB4-C23C19E48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83570" y="262089"/>
            <a:ext cx="3280487" cy="1083600"/>
          </a:xfrm>
          <a:prstGeom prst="rect">
            <a:avLst/>
          </a:prstGeom>
        </p:spPr>
      </p:pic>
      <p:sp>
        <p:nvSpPr>
          <p:cNvPr id="11" name="Copy">
            <a:extLst>
              <a:ext uri="{FF2B5EF4-FFF2-40B4-BE49-F238E27FC236}">
                <a16:creationId xmlns:a16="http://schemas.microsoft.com/office/drawing/2014/main" id="{59C52B23-3B64-FB4F-9801-B29864AAB7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607705" y="1584133"/>
            <a:ext cx="3156351" cy="3196209"/>
          </a:xfrm>
        </p:spPr>
        <p:txBody>
          <a:bodyPr lIns="0"/>
          <a:lstStyle>
            <a:lvl1pPr>
              <a:spcBef>
                <a:spcPts val="600"/>
              </a:spcBef>
              <a:defRPr sz="1200"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Impressum</a:t>
            </a:r>
          </a:p>
          <a:p>
            <a:pPr lvl="0"/>
            <a:r>
              <a:rPr lang="de-DE" noProof="0"/>
              <a:t>Quellenangabe / Bild Introseite:</a:t>
            </a:r>
          </a:p>
          <a:p>
            <a:pPr lvl="0"/>
            <a:r>
              <a:rPr lang="de-DE" noProof="0"/>
              <a:t>Hochschule Niederrhein/DAS LERNBÜRO/IDiT – 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346844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762DB21-0113-C64E-86A3-748EE53C2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rgbClr val="741426"/>
                </a:solidFill>
              </a:defRPr>
            </a:lvl1pPr>
          </a:lstStyle>
          <a:p>
            <a:r>
              <a:rPr lang="de-DE" noProof="0"/>
              <a:t>Titel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F22DA875-D054-584D-945B-3FBA6BB8A4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 und Verfasser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E62736-26F5-D742-BD85-8D4D3BF20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83570" y="262089"/>
            <a:ext cx="3280487" cy="1083600"/>
          </a:xfrm>
          <a:prstGeom prst="rect">
            <a:avLst/>
          </a:prstGeom>
        </p:spPr>
      </p:pic>
      <p:sp>
        <p:nvSpPr>
          <p:cNvPr id="8" name="License statement">
            <a:extLst>
              <a:ext uri="{FF2B5EF4-FFF2-40B4-BE49-F238E27FC236}">
                <a16:creationId xmlns:a16="http://schemas.microsoft.com/office/drawing/2014/main" id="{5D9DC836-EBDE-8E4D-BAA8-5C27DBE5A9E7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de-DE" sz="1000" b="0" noProof="0" dirty="0">
                <a:solidFill>
                  <a:srgbClr val="74142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Website: Das Lernbüro</a:t>
            </a:r>
            <a:endParaRPr lang="de-DE" sz="1000" b="0" noProof="0" dirty="0">
              <a:solidFill>
                <a:srgbClr val="741426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A8F621-D59B-1941-806E-BB82D5173A6B}"/>
              </a:ext>
            </a:extLst>
          </p:cNvPr>
          <p:cNvSpPr txBox="1"/>
          <p:nvPr userDrawn="1"/>
        </p:nvSpPr>
        <p:spPr>
          <a:xfrm>
            <a:off x="835378" y="6581422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endParaRPr lang="de-DE" sz="1000" b="0" noProof="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E52219-C4DD-E744-B40B-3C98D1D66C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331749" y="5684504"/>
            <a:ext cx="5255457" cy="1007896"/>
          </a:xfrm>
          <a:prstGeom prst="rect">
            <a:avLst/>
          </a:prstGeom>
        </p:spPr>
      </p:pic>
      <p:sp>
        <p:nvSpPr>
          <p:cNvPr id="12" name="Date">
            <a:extLst>
              <a:ext uri="{FF2B5EF4-FFF2-40B4-BE49-F238E27FC236}">
                <a16:creationId xmlns:a16="http://schemas.microsoft.com/office/drawing/2014/main" id="{C112D87A-A072-0547-8AFA-5F0F07988554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fld id="{9FF8C6EE-14AA-4795-80CA-14765B9F1F4F}" type="datetime1">
              <a:rPr lang="de-DE" sz="1000" smtClean="0"/>
              <a:pPr algn="l"/>
              <a:t>24.01.22</a:t>
            </a:fld>
            <a:endParaRPr lang="de-DE" sz="1000" b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0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6F2C-A567-6141-AD46-3E06C3ABA4C0}" type="datetime1">
              <a:rPr lang="de-DE" smtClean="0"/>
              <a:t>24.01.22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2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778A-0B6F-6245-8AF3-669DC04A1108}" type="datetime1">
              <a:rPr lang="de-DE" smtClean="0"/>
              <a:t>24.01.22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25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3937-EADB-F140-8417-016E44AC1308}" type="datetime1">
              <a:rPr lang="de-DE" smtClean="0"/>
              <a:t>24.01.22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09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6E6B-7B64-C243-B00A-9E0360C1D260}" type="datetime1">
              <a:rPr lang="de-DE" smtClean="0"/>
              <a:t>24.01.22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3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6ADE-FF82-1942-A87B-838F269BF2AC}" type="datetime1">
              <a:rPr lang="de-DE" smtClean="0"/>
              <a:t>24.01.22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07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A857-DA49-1547-AA9B-C713B6DE977E}" type="datetime1">
              <a:rPr lang="de-DE" smtClean="0"/>
              <a:t>24.01.22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60A0-CE5C-7841-8403-DA57FBC1D58E}" type="datetime1">
              <a:rPr lang="de-DE" smtClean="0"/>
              <a:t>24.01.22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02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7987-7BC7-E04F-AF9C-7B202F6D52FC}" type="datetime1">
              <a:rPr lang="de-DE" smtClean="0"/>
              <a:t>24.01.22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82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754D-7DBD-CF44-8B40-B5CA5A7CBF72}" type="datetime1">
              <a:rPr lang="de-DE" smtClean="0"/>
              <a:t>24.01.22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256B-24AA-EB4A-ACD6-BC66507D0B3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39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reema.ch/de/press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daslernbuero.de/medienkompetenz/06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de-de/topic/einf&#252;gen-von-piktogrammen-in-microsoft-office-e2459f17-3996-4795-996e-b9a13486fa79" TargetMode="External"/><Relationship Id="rId5" Type="http://schemas.openxmlformats.org/officeDocument/2006/relationships/hyperlink" Target="https://creativecommons.org/licenses/by-sa/4.0/deed.de" TargetMode="External"/><Relationship Id="rId4" Type="http://schemas.openxmlformats.org/officeDocument/2006/relationships/hyperlink" Target="https://idit.online/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threema.c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reema.ch/de/press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CC407-F8CF-674C-8FE2-478EE80D6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63" y="2849526"/>
            <a:ext cx="9789925" cy="167927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Threema Work herunterladen und einrichten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8347E6-15CA-7F4E-B33D-1430B83E4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Denise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Gühnemann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(TH Köln)</a:t>
            </a:r>
          </a:p>
        </p:txBody>
      </p:sp>
    </p:spTree>
    <p:extLst>
      <p:ext uri="{BB962C8B-B14F-4D97-AF65-F5344CB8AC3E}">
        <p14:creationId xmlns:p14="http://schemas.microsoft.com/office/powerpoint/2010/main" val="128443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80B05C-3C80-C24B-9703-E04F03FC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de-DE" sz="3300" dirty="0"/>
              <a:t>Gruppe oder Verteilerliste erstellen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CD50C-476E-5F4F-BAEB-9E9369F2A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364509"/>
            <a:ext cx="4991629" cy="3837335"/>
          </a:xfrm>
        </p:spPr>
        <p:txBody>
          <a:bodyPr anchor="ctr">
            <a:normAutofit fontScale="92500" lnSpcReduction="20000"/>
          </a:bodyPr>
          <a:lstStyle/>
          <a:p>
            <a:pPr lvl="0">
              <a:defRPr/>
            </a:pPr>
            <a:r>
              <a:rPr lang="de-DE" sz="2400" dirty="0"/>
              <a:t>Oben rechts im Menü (drei Punkte)</a:t>
            </a:r>
          </a:p>
          <a:p>
            <a:pPr lvl="0">
              <a:defRPr/>
            </a:pPr>
            <a:r>
              <a:rPr lang="de-DE" sz="2400" dirty="0"/>
              <a:t>Neue Gruppe / Verteilerliste auswählen</a:t>
            </a:r>
          </a:p>
          <a:p>
            <a:pPr lvl="0">
              <a:defRPr/>
            </a:pPr>
            <a:r>
              <a:rPr lang="de-DE" sz="2400" dirty="0"/>
              <a:t>Mitglieder auswählen </a:t>
            </a:r>
          </a:p>
          <a:p>
            <a:pPr lvl="0">
              <a:defRPr/>
            </a:pPr>
            <a:r>
              <a:rPr lang="de-DE" sz="2400" dirty="0"/>
              <a:t>Gruppe: Namen + Bild festlegen</a:t>
            </a:r>
          </a:p>
          <a:p>
            <a:pPr lvl="0">
              <a:defRPr/>
            </a:pPr>
            <a:r>
              <a:rPr lang="de-DE" sz="2400" dirty="0"/>
              <a:t>Verteiler: Namen festlegen </a:t>
            </a:r>
          </a:p>
          <a:p>
            <a:pPr lvl="0">
              <a:buFont typeface="Wingdings"/>
              <a:buChar char="à"/>
              <a:defRPr/>
            </a:pPr>
            <a:r>
              <a:rPr lang="de-DE" sz="2400" dirty="0">
                <a:sym typeface="Wingdings" pitchFamily="2" charset="2"/>
              </a:rPr>
              <a:t> f</a:t>
            </a:r>
            <a:r>
              <a:rPr lang="de-DE" sz="2400" dirty="0"/>
              <a:t>ertig! </a:t>
            </a:r>
          </a:p>
          <a:p>
            <a:pPr lvl="0">
              <a:defRPr/>
            </a:pPr>
            <a:r>
              <a:rPr lang="de-DE" sz="2400" dirty="0"/>
              <a:t>Hinweis: Gruppeninformationen wie Ersteller und Mitglieder sind sichtbar, wenn man im Gruppenchat auf den Gruppennamen/das Gruppenbild drückt </a:t>
            </a:r>
          </a:p>
          <a:p>
            <a:pPr lvl="0">
              <a:buNone/>
              <a:defRPr/>
            </a:pPr>
            <a:endParaRPr lang="de-DE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3100"/>
          <a:stretch>
            <a:fillRect/>
          </a:stretch>
        </p:blipFill>
        <p:spPr bwMode="auto">
          <a:xfrm>
            <a:off x="7219625" y="608401"/>
            <a:ext cx="3533812" cy="547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llips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5745" y="412189"/>
            <a:ext cx="1016000" cy="110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820727" y="1366983"/>
            <a:ext cx="665018" cy="72075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3E0F79-77E4-8F44-AD4E-7F2E0F13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23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E1C9B8-7E73-CA4A-81C2-CB26833E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74724" cy="1188950"/>
          </a:xfrm>
        </p:spPr>
        <p:txBody>
          <a:bodyPr anchor="b">
            <a:normAutofit fontScale="90000"/>
          </a:bodyPr>
          <a:lstStyle/>
          <a:p>
            <a:r>
              <a:rPr lang="de-DE" sz="5400" dirty="0"/>
              <a:t>Kontakte hinzufügen mit </a:t>
            </a:r>
            <a:r>
              <a:rPr lang="de-DE" sz="5400" dirty="0" err="1"/>
              <a:t>Threema</a:t>
            </a:r>
            <a:r>
              <a:rPr lang="de-DE" sz="5400" dirty="0"/>
              <a:t>-ID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A29091-8EE9-2D40-971A-1E397710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59" y="5430982"/>
            <a:ext cx="10660933" cy="604058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de-DE" sz="2400" b="1" dirty="0"/>
              <a:t>+ Neuer Kontakt </a:t>
            </a:r>
            <a:r>
              <a:rPr lang="de-DE" sz="2400" dirty="0"/>
              <a:t>(unten rechts): manuelle Eingabe    oder    Scan des QR-Codes (im Profil) </a:t>
            </a:r>
          </a:p>
        </p:txBody>
      </p:sp>
      <p:pic>
        <p:nvPicPr>
          <p:cNvPr id="19" name="Grafik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0" b="14173"/>
          <a:stretch>
            <a:fillRect/>
          </a:stretch>
        </p:blipFill>
        <p:spPr>
          <a:xfrm>
            <a:off x="1577679" y="2356582"/>
            <a:ext cx="1858248" cy="3074400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5400000" flipV="1">
            <a:off x="1727039" y="4174676"/>
            <a:ext cx="665018" cy="72075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00" b="37648"/>
          <a:stretch>
            <a:fillRect/>
          </a:stretch>
        </p:blipFill>
        <p:spPr>
          <a:xfrm>
            <a:off x="4017530" y="2335801"/>
            <a:ext cx="3227750" cy="3060000"/>
          </a:xfrm>
          <a:prstGeom prst="rect">
            <a:avLst/>
          </a:prstGeom>
        </p:spPr>
      </p:pic>
      <p:pic>
        <p:nvPicPr>
          <p:cNvPr id="18" name="Grafi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00" b="35433"/>
          <a:stretch>
            <a:fillRect/>
          </a:stretch>
        </p:blipFill>
        <p:spPr>
          <a:xfrm>
            <a:off x="7739791" y="2350311"/>
            <a:ext cx="3111468" cy="3060000"/>
          </a:xfrm>
          <a:prstGeom prst="rect">
            <a:avLst/>
          </a:prstGeom>
        </p:spPr>
      </p:pic>
      <p:sp>
        <p:nvSpPr>
          <p:cNvPr id="13" name="Ellips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9927" y="4867564"/>
            <a:ext cx="1016000" cy="68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234E75-661A-8943-B25C-88FD8ADF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6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DAD64B-9C7D-9840-B730-FF454B5C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602428"/>
            <a:ext cx="2801974" cy="865063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5000" dirty="0"/>
              <a:t>QR-Code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13810" y="1284611"/>
            <a:ext cx="44263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2000" dirty="0"/>
              <a:t>Das Scannen des QR-Codes dient dazu, die Identität eines Kontakts zu bestätigen, kein Abtippen der ID notwendig. </a:t>
            </a:r>
          </a:p>
          <a:p>
            <a:endParaRPr lang="de-DE" sz="2000" dirty="0"/>
          </a:p>
          <a:p>
            <a:r>
              <a:rPr lang="de-DE" sz="2000" b="1" dirty="0"/>
              <a:t>Eigenen QR-Code anzeigen in </a:t>
            </a:r>
            <a:br>
              <a:rPr lang="de-DE" sz="2000" b="1" dirty="0"/>
            </a:br>
            <a:r>
              <a:rPr lang="de-DE" sz="2000" b="1" dirty="0"/>
              <a:t>„Mein Profil“</a:t>
            </a:r>
          </a:p>
          <a:p>
            <a:endParaRPr lang="de-DE" sz="2000" dirty="0"/>
          </a:p>
          <a:p>
            <a:r>
              <a:rPr lang="de-DE" sz="2000" b="1" dirty="0"/>
              <a:t>QR-Code scannen: </a:t>
            </a:r>
            <a:endParaRPr lang="de-DE" sz="2000" dirty="0"/>
          </a:p>
          <a:p>
            <a:r>
              <a:rPr lang="de-DE" sz="2000" dirty="0" err="1"/>
              <a:t>Android</a:t>
            </a:r>
            <a:r>
              <a:rPr lang="de-DE" sz="2000" dirty="0"/>
              <a:t>: Unter „Kontakte“-Reiter auf „Neuer Kontakt“, und dann „ID scannen“ wählen</a:t>
            </a:r>
          </a:p>
          <a:p>
            <a:r>
              <a:rPr lang="de-DE" sz="2000" dirty="0" err="1"/>
              <a:t>iOS</a:t>
            </a:r>
            <a:r>
              <a:rPr lang="de-DE" sz="2000" dirty="0"/>
              <a:t>: </a:t>
            </a:r>
            <a:r>
              <a:rPr lang="de-DE" sz="2000" dirty="0" err="1"/>
              <a:t>Threema</a:t>
            </a:r>
            <a:r>
              <a:rPr lang="de-DE" sz="2000" dirty="0"/>
              <a:t> &gt; „Meine ID“ &gt; Kamera-Symbol oben rechts</a:t>
            </a:r>
            <a:endParaRPr lang="de-DE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1416" y="539370"/>
            <a:ext cx="2737523" cy="5229894"/>
          </a:xfrm>
          <a:prstGeom prst="rect">
            <a:avLst/>
          </a:prstGeom>
          <a:noFill/>
        </p:spPr>
      </p:pic>
      <p:sp>
        <p:nvSpPr>
          <p:cNvPr id="16" name="Ellips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5613" y="1284611"/>
            <a:ext cx="736600" cy="576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040595" y="1861074"/>
            <a:ext cx="665018" cy="72075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00" b="7087"/>
          <a:stretch>
            <a:fillRect/>
          </a:stretch>
        </p:blipFill>
        <p:spPr>
          <a:xfrm>
            <a:off x="8976958" y="1073906"/>
            <a:ext cx="2268000" cy="4073890"/>
          </a:xfrm>
          <a:prstGeom prst="rect">
            <a:avLst/>
          </a:prstGeom>
        </p:spPr>
      </p:pic>
      <p:sp>
        <p:nvSpPr>
          <p:cNvPr id="21" name="Ellips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1160" y="1073906"/>
            <a:ext cx="503581" cy="39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0248651" y="1519383"/>
            <a:ext cx="432000" cy="468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991416" y="5853187"/>
            <a:ext cx="5703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Abbildung links: Pressematerial, </a:t>
            </a:r>
            <a:r>
              <a:rPr lang="de-DE" sz="1000" dirty="0" err="1"/>
              <a:t>Threema</a:t>
            </a:r>
            <a:r>
              <a:rPr lang="de-DE" sz="1000" dirty="0"/>
              <a:t> GmbH, </a:t>
            </a:r>
            <a:r>
              <a:rPr lang="de-DE" sz="1000" dirty="0">
                <a:hlinkClick r:id="rId5"/>
              </a:rPr>
              <a:t>https://threema.ch/de/press</a:t>
            </a:r>
            <a:r>
              <a:rPr lang="de-DE" sz="1000" dirty="0"/>
              <a:t>, alle Rechte vorbehalten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8AABD7-0B9E-C249-B062-E5540FF7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38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B6F9-8595-F444-B825-F3FED526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Bildnachweise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3F2547-473F-8744-A13D-D0D887255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Alle Abbildung sind Screenshots aus </a:t>
            </a:r>
            <a:r>
              <a:rPr lang="de-DE" sz="1600" dirty="0" err="1"/>
              <a:t>Threema</a:t>
            </a:r>
            <a:r>
              <a:rPr lang="de-DE" sz="1600" dirty="0"/>
              <a:t>, </a:t>
            </a:r>
            <a:r>
              <a:rPr lang="de-DE" sz="1600" dirty="0" err="1"/>
              <a:t>Threema</a:t>
            </a:r>
            <a:r>
              <a:rPr lang="de-DE" sz="1600" dirty="0"/>
              <a:t> Web und </a:t>
            </a:r>
            <a:r>
              <a:rPr lang="de-DE" sz="1600" dirty="0" err="1"/>
              <a:t>Threema</a:t>
            </a:r>
            <a:r>
              <a:rPr lang="de-DE" sz="1600" dirty="0"/>
              <a:t> Work. Die Screenshots sind von der CC BY-SA-Lizenzierung ausgenommen und werden unter Zitatrecht verwendet.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62CFCC-2F52-AA4F-84FB-363DF55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66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9EF27-EDDE-2240-B8E5-9A7808BC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5"/>
            <a:ext cx="8142513" cy="141480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Lizenzhinweise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7184DF2-66B8-4764-8D19-5B7E90E1A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62998"/>
            <a:ext cx="4988497" cy="2932004"/>
          </a:xfrm>
        </p:spPr>
        <p:txBody>
          <a:bodyPr>
            <a:norm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Autorin: Denise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Gühnemann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für TH Köln.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Titel: Baukasten der Medienkompetenz | Modul 6: Kommunizieren und kooperieren |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Threema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Work herunterladen und einrichten.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Diese Datei und weitere Materialien des Themenbereichs finden Sie an </a:t>
            </a: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dieser Stelle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auf der Lernplattform DAS LERNBÜRO.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Dieses Dokument entstand im Rahmen des Projekts IDiT. BMBF-Förderkennzeichen: 01PE18015. Auf der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Projekt-Webseite idit.online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erfahren Sie mehr.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58CAB2C9-6B90-417E-A251-7089E56D0603}"/>
              </a:ext>
            </a:extLst>
          </p:cNvPr>
          <p:cNvSpPr txBox="1">
            <a:spLocks/>
          </p:cNvSpPr>
          <p:nvPr/>
        </p:nvSpPr>
        <p:spPr>
          <a:xfrm>
            <a:off x="5826695" y="1962998"/>
            <a:ext cx="5657381" cy="27694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>
              <a:cs typeface="Arial" panose="020B0604020202020204" pitchFamily="34" charset="0"/>
            </a:endParaRPr>
          </a:p>
          <a:p>
            <a:r>
              <a:rPr lang="de-DE" sz="1600" dirty="0">
                <a:cs typeface="Arial" panose="020B0604020202020204" pitchFamily="34" charset="0"/>
              </a:rPr>
              <a:t>		</a:t>
            </a:r>
            <a:r>
              <a:rPr lang="de-DE" sz="1100" dirty="0">
                <a:cs typeface="Arial" panose="020B0604020202020204" pitchFamily="34" charset="0"/>
              </a:rPr>
              <a:t>2021. Der Lizenzvertrag ist hier abrufbar: </a:t>
            </a:r>
            <a:r>
              <a:rPr lang="de-DE" sz="1100" dirty="0"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creativecommons.org/licenses/by-sa/4.0/deed.de</a:t>
            </a:r>
            <a:r>
              <a:rPr lang="de-DE" sz="1100" dirty="0">
                <a:cs typeface="Arial" panose="020B0604020202020204" pitchFamily="34" charset="0"/>
              </a:rPr>
              <a:t>. </a:t>
            </a:r>
          </a:p>
          <a:p>
            <a:r>
              <a:rPr lang="de-DE" sz="1100" dirty="0">
                <a:cs typeface="Arial" panose="020B0604020202020204" pitchFamily="34" charset="0"/>
              </a:rPr>
              <a:t>Von der Lizenzierung ausgenommen sind Screenshots (Verwendung unter Zitatrecht) und Logos (Verwendung unter Markenrecht). Piktogramme: MS Office 365; lizenzfrei nutzbar mit </a:t>
            </a:r>
            <a:r>
              <a:rPr lang="de-DE" sz="1100" dirty="0"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Genehmigung</a:t>
            </a:r>
            <a:r>
              <a:rPr lang="de-DE" sz="1100" dirty="0">
                <a:cs typeface="Arial" panose="020B0604020202020204" pitchFamily="34" charset="0"/>
              </a:rPr>
              <a:t> von Microsoft.</a:t>
            </a:r>
          </a:p>
          <a:p>
            <a:endParaRPr lang="de-DE" sz="1100" dirty="0">
              <a:cs typeface="Arial" panose="020B0604020202020204" pitchFamily="34" charset="0"/>
            </a:endParaRPr>
          </a:p>
          <a:p>
            <a:endParaRPr lang="de-DE" sz="1100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12" name="Grafik 11" descr="Logo zur CC BY-SA Lizenz&#10;&#10;https://creativecommons.org/licenses/by-sa/4.0/">
            <a:hlinkClick r:id="rId5" tooltip="Website creative commons Lizenz"/>
            <a:extLst>
              <a:ext uri="{FF2B5EF4-FFF2-40B4-BE49-F238E27FC236}">
                <a16:creationId xmlns:a16="http://schemas.microsoft.com/office/drawing/2014/main" id="{DE236F61-A570-4FA2-A897-57A86FD00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443" y="1962998"/>
            <a:ext cx="1766456" cy="607219"/>
          </a:xfrm>
          <a:prstGeom prst="rect">
            <a:avLst/>
          </a:prstGeom>
        </p:spPr>
      </p:pic>
      <p:pic>
        <p:nvPicPr>
          <p:cNvPr id="4" name="Grafik 3" descr="Logos der Verbundpartner des Projekts IDiT: BFW Köln, Technische Hochschule Köln, Hochschule Niederrhein">
            <a:extLst>
              <a:ext uri="{FF2B5EF4-FFF2-40B4-BE49-F238E27FC236}">
                <a16:creationId xmlns:a16="http://schemas.microsoft.com/office/drawing/2014/main" id="{236F6B58-55CB-304C-86FC-038D1B064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443" y="3424280"/>
            <a:ext cx="5183731" cy="851636"/>
          </a:xfrm>
          <a:prstGeom prst="rect">
            <a:avLst/>
          </a:prstGeom>
        </p:spPr>
      </p:pic>
      <p:pic>
        <p:nvPicPr>
          <p:cNvPr id="19" name="Grafik 18" descr="Logos der Geldgeber: Bundesministerium für Bildung und Forschung, Europäischer Sozialfonds, Europäische Union und Slogan: Zusammen, Zukunft, Gestalten.">
            <a:extLst>
              <a:ext uri="{FF2B5EF4-FFF2-40B4-BE49-F238E27FC236}">
                <a16:creationId xmlns:a16="http://schemas.microsoft.com/office/drawing/2014/main" id="{EE2D00EC-AEAB-A54B-AAEF-26A81BD50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452" y="4732415"/>
            <a:ext cx="10576348" cy="20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FD01D-598F-EF4B-8405-2820C967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587830"/>
            <a:ext cx="3796306" cy="917698"/>
          </a:xfrm>
        </p:spPr>
        <p:txBody>
          <a:bodyPr anchor="t">
            <a:normAutofit fontScale="90000"/>
          </a:bodyPr>
          <a:lstStyle/>
          <a:p>
            <a:r>
              <a:rPr lang="de-DE" sz="4800" dirty="0"/>
              <a:t>Einrichten 1</a:t>
            </a:r>
            <a:br>
              <a:rPr lang="de-DE" sz="4800" dirty="0"/>
            </a:br>
            <a:endParaRPr lang="de-DE" sz="4800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D0D16-1891-9548-82F4-EDCD1D16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DB5FBD5-03B0-3245-8460-A9086425B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8445" y="1525798"/>
            <a:ext cx="2719586" cy="4351338"/>
          </a:xfrm>
          <a:prstGeom prst="rect">
            <a:avLst/>
          </a:prstGeom>
          <a:noFill/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BD33328-567D-0C4A-9BFB-9815C9696766}"/>
              </a:ext>
            </a:extLst>
          </p:cNvPr>
          <p:cNvSpPr txBox="1">
            <a:spLocks/>
          </p:cNvSpPr>
          <p:nvPr/>
        </p:nvSpPr>
        <p:spPr>
          <a:xfrm>
            <a:off x="5406674" y="1690689"/>
            <a:ext cx="5959364" cy="43513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Threema Work herunterladen und öffnen</a:t>
            </a:r>
          </a:p>
          <a:p>
            <a:r>
              <a:rPr lang="de-DE" dirty="0"/>
              <a:t>Zugangsdaten eingeben (Zettel) </a:t>
            </a:r>
          </a:p>
          <a:p>
            <a:r>
              <a:rPr lang="de-DE" dirty="0"/>
              <a:t>Datenschutzerklärung akzeptieren </a:t>
            </a:r>
          </a:p>
          <a:p>
            <a:pPr>
              <a:buFont typeface="Arial" panose="020B0604020202020204" pitchFamily="34" charset="0"/>
              <a:buNone/>
            </a:pPr>
            <a:endParaRPr lang="de-DE" sz="2400" dirty="0"/>
          </a:p>
          <a:p>
            <a:pPr>
              <a:buFont typeface="Arial" panose="020B0604020202020204" pitchFamily="34" charset="0"/>
              <a:buNone/>
            </a:pP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8059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FD01D-598F-EF4B-8405-2820C967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587830"/>
            <a:ext cx="3796306" cy="917698"/>
          </a:xfrm>
        </p:spPr>
        <p:txBody>
          <a:bodyPr anchor="t">
            <a:normAutofit/>
          </a:bodyPr>
          <a:lstStyle/>
          <a:p>
            <a:r>
              <a:rPr lang="de-DE" sz="4800"/>
              <a:t>Einrichten 2</a:t>
            </a:r>
            <a:endParaRPr lang="de-DE" sz="4800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05B97-9709-BA40-90F1-2CEDB8B8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360" y="1505528"/>
            <a:ext cx="5959364" cy="4537920"/>
          </a:xfrm>
        </p:spPr>
        <p:txBody>
          <a:bodyPr anchor="t">
            <a:normAutofit/>
          </a:bodyPr>
          <a:lstStyle/>
          <a:p>
            <a:r>
              <a:rPr lang="de-DE"/>
              <a:t>Finger im Feld bewegen – dies generiert die Threema-ID</a:t>
            </a:r>
          </a:p>
          <a:p>
            <a:r>
              <a:rPr lang="de-DE"/>
              <a:t>Passwort erstellen und zweifach eingeben</a:t>
            </a:r>
          </a:p>
          <a:p>
            <a:r>
              <a:rPr lang="de-DE"/>
              <a:t>Nickname wählen – wird kein Nickname gewählt, wird die Threema-ID verwendet</a:t>
            </a:r>
          </a:p>
          <a:p>
            <a:endParaRPr lang="de-DE" sz="2400"/>
          </a:p>
          <a:p>
            <a:pPr>
              <a:buNone/>
            </a:pPr>
            <a:endParaRPr lang="de-DE" sz="1700" dirty="0"/>
          </a:p>
        </p:txBody>
      </p:sp>
      <p:pic>
        <p:nvPicPr>
          <p:cNvPr id="11" name="Grafik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505528"/>
            <a:ext cx="2706544" cy="4330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D0D16-1891-9548-82F4-EDCD1D16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7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FD01D-598F-EF4B-8405-2820C967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587830"/>
            <a:ext cx="3796306" cy="917698"/>
          </a:xfrm>
        </p:spPr>
        <p:txBody>
          <a:bodyPr anchor="t">
            <a:normAutofit fontScale="90000"/>
          </a:bodyPr>
          <a:lstStyle/>
          <a:p>
            <a:r>
              <a:rPr lang="de-DE" sz="4800"/>
              <a:t>Threema Safe</a:t>
            </a:r>
            <a:endParaRPr lang="de-DE" sz="4800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05B97-9709-BA40-90F1-2CEDB8B8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360" y="1505528"/>
            <a:ext cx="5959364" cy="4537920"/>
          </a:xfrm>
        </p:spPr>
        <p:txBody>
          <a:bodyPr anchor="t">
            <a:normAutofit/>
          </a:bodyPr>
          <a:lstStyle/>
          <a:p>
            <a:r>
              <a:rPr lang="de-DE"/>
              <a:t>Passwort und Threema ID unbedingt notieren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>
                <a:sym typeface="Wingdings" panose="05000000000000000000" pitchFamily="2" charset="2"/>
              </a:rPr>
              <a:t>ansonsten sind mit einem neuen Gerät alle bisherigen Nachrichten weg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>
                <a:sym typeface="Wingdings" panose="05000000000000000000" pitchFamily="2" charset="2"/>
              </a:rPr>
              <a:t>bei der Neuinstallation auf einem neuen Gerät die „alte ID“ und das Passwort bereithalten und mit diesen das Backup einspielen</a:t>
            </a:r>
            <a:endParaRPr lang="de-DE"/>
          </a:p>
          <a:p>
            <a:endParaRPr lang="de-DE" sz="2400"/>
          </a:p>
          <a:p>
            <a:pPr>
              <a:buNone/>
            </a:pPr>
            <a:endParaRPr lang="de-DE" sz="1700" dirty="0"/>
          </a:p>
        </p:txBody>
      </p:sp>
      <p:pic>
        <p:nvPicPr>
          <p:cNvPr id="11" name="Grafik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505528"/>
            <a:ext cx="2706544" cy="43304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CB8972-3B79-4F79-A5A7-D4C6284A9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155" y="1505528"/>
            <a:ext cx="2767500" cy="442800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0B8F1C-B0F8-D345-9EDC-302501B6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16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FD01D-598F-EF4B-8405-2820C967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587830"/>
            <a:ext cx="3796306" cy="917698"/>
          </a:xfrm>
        </p:spPr>
        <p:txBody>
          <a:bodyPr anchor="t">
            <a:normAutofit/>
          </a:bodyPr>
          <a:lstStyle/>
          <a:p>
            <a:r>
              <a:rPr lang="de-DE" sz="4800"/>
              <a:t>Einrichten</a:t>
            </a:r>
            <a:endParaRPr lang="de-DE" sz="4800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05B97-9709-BA40-90F1-2CEDB8B8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360" y="1505528"/>
            <a:ext cx="5959364" cy="4537920"/>
          </a:xfrm>
        </p:spPr>
        <p:txBody>
          <a:bodyPr anchor="t">
            <a:normAutofit/>
          </a:bodyPr>
          <a:lstStyle/>
          <a:p>
            <a:r>
              <a:rPr lang="de-DE"/>
              <a:t>Nicht nötig, aber möglich: Handynummer mit Threema-ID verknüpfen</a:t>
            </a:r>
          </a:p>
          <a:p>
            <a:r>
              <a:rPr lang="de-DE"/>
              <a:t>Nicht nötig, aber möglich: Kontakte synchronisieren</a:t>
            </a:r>
          </a:p>
          <a:p>
            <a:r>
              <a:rPr lang="de-DE"/>
              <a:t>Alles korrekt? Angaben überprüfen </a:t>
            </a:r>
            <a:r>
              <a:rPr lang="de-DE">
                <a:sym typeface="Wingdings" pitchFamily="2" charset="2"/>
              </a:rPr>
              <a:t> fertig!</a:t>
            </a:r>
            <a:endParaRPr lang="de-DE"/>
          </a:p>
          <a:p>
            <a:endParaRPr lang="de-DE" sz="2400"/>
          </a:p>
          <a:p>
            <a:pPr>
              <a:buNone/>
            </a:pPr>
            <a:endParaRPr lang="de-DE" sz="1700" dirty="0"/>
          </a:p>
        </p:txBody>
      </p:sp>
      <p:pic>
        <p:nvPicPr>
          <p:cNvPr id="11" name="Grafik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505528"/>
            <a:ext cx="2706544" cy="4330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3B7AF9-EA19-244E-953B-2F1D357E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40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FD01D-598F-EF4B-8405-2820C967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68" y="347668"/>
            <a:ext cx="5020412" cy="917698"/>
          </a:xfrm>
        </p:spPr>
        <p:txBody>
          <a:bodyPr anchor="t">
            <a:noAutofit/>
          </a:bodyPr>
          <a:lstStyle/>
          <a:p>
            <a:r>
              <a:rPr lang="de-DE" sz="4000" dirty="0"/>
              <a:t>Vorteile </a:t>
            </a:r>
            <a:r>
              <a:rPr lang="de-DE" sz="4000" dirty="0" err="1"/>
              <a:t>Threema</a:t>
            </a:r>
            <a:r>
              <a:rPr lang="de-DE" sz="4000" dirty="0"/>
              <a:t> Work</a:t>
            </a:r>
          </a:p>
        </p:txBody>
      </p:sp>
      <p:pic>
        <p:nvPicPr>
          <p:cNvPr id="7" name="Bild 6" descr="Ein Screenshot von Threema Work der zeigt, dass Nutzer:innen, die die gleiche Lizenz verwenden mit zwei blauen Punkten in der Übersicht angezeigt werde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b="53520"/>
          <a:stretch/>
        </p:blipFill>
        <p:spPr>
          <a:xfrm>
            <a:off x="787735" y="1445246"/>
            <a:ext cx="3429000" cy="2970000"/>
          </a:xfrm>
          <a:prstGeom prst="rect">
            <a:avLst/>
          </a:prstGeom>
        </p:spPr>
      </p:pic>
      <p:sp>
        <p:nvSpPr>
          <p:cNvPr id="13" name="Ellips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6402" y="2577803"/>
            <a:ext cx="711201" cy="76109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V="1">
            <a:off x="2418060" y="3214952"/>
            <a:ext cx="665018" cy="720758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05B97-9709-BA40-90F1-2CEDB8B8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360" y="1272209"/>
            <a:ext cx="5959364" cy="4771239"/>
          </a:xfrm>
        </p:spPr>
        <p:txBody>
          <a:bodyPr anchor="t">
            <a:normAutofit/>
          </a:bodyPr>
          <a:lstStyle/>
          <a:p>
            <a:r>
              <a:rPr lang="de-DE" dirty="0"/>
              <a:t>Nutzer/-innen der gleichen Lizenz werden mit zwei blauen Punkten angezeigt – keine manuelle Verknüpfung nötig </a:t>
            </a:r>
          </a:p>
          <a:p>
            <a:pPr>
              <a:buFont typeface="Wingdings"/>
              <a:buChar char="à"/>
            </a:pPr>
            <a:r>
              <a:rPr lang="de-DE" dirty="0">
                <a:sym typeface="Wingdings" pitchFamily="2" charset="2"/>
              </a:rPr>
              <a:t>d.h. dass sich alle Teilnehmenden der BFW-Lehrgänge in den Kontakten sehen und kommunizieren können </a:t>
            </a:r>
          </a:p>
          <a:p>
            <a:pPr>
              <a:buFont typeface="Wingdings"/>
              <a:buChar char="à"/>
            </a:pPr>
            <a:endParaRPr lang="de-DE" dirty="0">
              <a:sym typeface="Wingdings" pitchFamily="2" charset="2"/>
            </a:endParaRPr>
          </a:p>
          <a:p>
            <a:r>
              <a:rPr lang="de-DE" dirty="0"/>
              <a:t>Trennung von Privatem und Beruflichem 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sz="2400" dirty="0"/>
          </a:p>
          <a:p>
            <a:pPr>
              <a:buNone/>
            </a:pPr>
            <a:endParaRPr lang="de-DE" sz="17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E3B914-C06C-C24D-A19E-9A21A343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7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A445857-C2AC-1245-9CD7-CCD4A4C8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79414"/>
            <a:ext cx="4295506" cy="1040254"/>
          </a:xfrm>
        </p:spPr>
        <p:txBody>
          <a:bodyPr>
            <a:normAutofit fontScale="90000"/>
          </a:bodyPr>
          <a:lstStyle/>
          <a:p>
            <a:r>
              <a:rPr lang="de-DE" dirty="0"/>
              <a:t>Vorteile von </a:t>
            </a:r>
            <a:r>
              <a:rPr lang="de-DE" dirty="0" err="1"/>
              <a:t>Threema</a:t>
            </a:r>
            <a:r>
              <a:rPr lang="de-DE" dirty="0"/>
              <a:t> Work</a:t>
            </a:r>
          </a:p>
        </p:txBody>
      </p:sp>
      <p:pic>
        <p:nvPicPr>
          <p:cNvPr id="7" name="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b="53520"/>
          <a:stretch/>
        </p:blipFill>
        <p:spPr>
          <a:xfrm>
            <a:off x="787735" y="1445246"/>
            <a:ext cx="3429000" cy="2970000"/>
          </a:xfrm>
          <a:prstGeom prst="rect">
            <a:avLst/>
          </a:prstGeom>
        </p:spPr>
      </p:pic>
      <p:sp>
        <p:nvSpPr>
          <p:cNvPr id="13" name="Ellips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04" y="1926354"/>
            <a:ext cx="711201" cy="76109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V="1">
            <a:off x="1929873" y="2549934"/>
            <a:ext cx="665018" cy="720758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05B97-9709-BA40-90F1-2CEDB8B8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360" y="1008993"/>
            <a:ext cx="5959364" cy="5034455"/>
          </a:xfrm>
        </p:spPr>
        <p:txBody>
          <a:bodyPr anchor="t">
            <a:normAutofit/>
          </a:bodyPr>
          <a:lstStyle/>
          <a:p>
            <a:r>
              <a:rPr lang="de-DE" sz="2400" dirty="0" err="1"/>
              <a:t>Threema</a:t>
            </a:r>
            <a:r>
              <a:rPr lang="de-DE" sz="2400" dirty="0"/>
              <a:t>- und </a:t>
            </a:r>
            <a:r>
              <a:rPr lang="de-DE" sz="2400" dirty="0" err="1"/>
              <a:t>Threema</a:t>
            </a:r>
            <a:r>
              <a:rPr lang="de-DE" sz="2400" dirty="0"/>
              <a:t> Work-Nutzer können miteinander kommunizieren.  Die parallele Nutzung beider </a:t>
            </a:r>
            <a:r>
              <a:rPr lang="de-DE" sz="2400" dirty="0" err="1"/>
              <a:t>Apps</a:t>
            </a:r>
            <a:r>
              <a:rPr lang="de-DE" sz="2400" dirty="0"/>
              <a:t> ist möglich. (Hinweis: dieselbe ID kann nicht gleichzeitig in beiden Apps verwendet werden)</a:t>
            </a:r>
          </a:p>
          <a:p>
            <a:r>
              <a:rPr lang="de-DE" sz="2400" dirty="0"/>
              <a:t>NutzerInnen der jeweils anderen Threema Version werden angezeigt, wenn die Kontakte synchronisiert bzw. hinzugefügt wurden und mit einem Icon im Profilbild der jeweiligen anderen Version gekennzeichnet </a:t>
            </a:r>
          </a:p>
          <a:p>
            <a:pPr lvl="1"/>
            <a:r>
              <a:rPr lang="de-DE" dirty="0"/>
              <a:t>Haus: </a:t>
            </a:r>
            <a:r>
              <a:rPr lang="de-DE" dirty="0" err="1"/>
              <a:t>Threema</a:t>
            </a:r>
            <a:endParaRPr lang="de-DE" dirty="0"/>
          </a:p>
          <a:p>
            <a:pPr lvl="1"/>
            <a:r>
              <a:rPr lang="de-DE" dirty="0"/>
              <a:t>Aktenkoffer: </a:t>
            </a:r>
            <a:r>
              <a:rPr lang="de-DE" dirty="0" err="1"/>
              <a:t>Threema</a:t>
            </a:r>
            <a:r>
              <a:rPr lang="de-DE" dirty="0"/>
              <a:t> Work</a:t>
            </a:r>
          </a:p>
          <a:p>
            <a:endParaRPr lang="de-DE" sz="2400" dirty="0"/>
          </a:p>
          <a:p>
            <a:pPr>
              <a:buNone/>
            </a:pPr>
            <a:endParaRPr lang="de-DE" sz="170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DB70A35-FF3E-3749-BE91-84DA5102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7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E1C9B8-7E73-CA4A-81C2-CB26833E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74724" cy="1188950"/>
          </a:xfrm>
        </p:spPr>
        <p:txBody>
          <a:bodyPr anchor="b">
            <a:normAutofit/>
          </a:bodyPr>
          <a:lstStyle/>
          <a:p>
            <a:r>
              <a:rPr lang="de-DE" sz="5400" dirty="0" err="1"/>
              <a:t>Threema</a:t>
            </a:r>
            <a:r>
              <a:rPr lang="de-DE" sz="5400" dirty="0"/>
              <a:t> Web nutzen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A29091-8EE9-2D40-971A-1E397710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3" y="2363905"/>
            <a:ext cx="3602461" cy="3819469"/>
          </a:xfrm>
        </p:spPr>
        <p:txBody>
          <a:bodyPr anchor="ctr">
            <a:normAutofit fontScale="92500" lnSpcReduction="20000"/>
          </a:bodyPr>
          <a:lstStyle/>
          <a:p>
            <a:r>
              <a:rPr lang="de-DE" sz="2000" dirty="0">
                <a:hlinkClick r:id="rId3"/>
              </a:rPr>
              <a:t>https://web.threema.ch/</a:t>
            </a:r>
            <a:r>
              <a:rPr lang="de-DE" sz="2000" dirty="0"/>
              <a:t> aufrufen, </a:t>
            </a:r>
            <a:r>
              <a:rPr lang="de-DE" sz="2000" dirty="0" err="1"/>
              <a:t>App</a:t>
            </a:r>
            <a:r>
              <a:rPr lang="de-DE" sz="2000" dirty="0"/>
              <a:t> auf dem Smartphone oder Tablett öffnen, </a:t>
            </a:r>
          </a:p>
          <a:p>
            <a:r>
              <a:rPr lang="de-DE" sz="2000" dirty="0" err="1"/>
              <a:t>Android</a:t>
            </a:r>
            <a:r>
              <a:rPr lang="de-DE" sz="2000" dirty="0"/>
              <a:t>: Hauptmenü &gt; </a:t>
            </a:r>
            <a:r>
              <a:rPr lang="de-DE" sz="2000" dirty="0" err="1"/>
              <a:t>Threema</a:t>
            </a:r>
            <a:r>
              <a:rPr lang="de-DE" sz="2000" dirty="0"/>
              <a:t> Web &gt; Plus-Zeichen</a:t>
            </a:r>
          </a:p>
          <a:p>
            <a:r>
              <a:rPr lang="de-DE" sz="2000" dirty="0" err="1"/>
              <a:t>iOS</a:t>
            </a:r>
            <a:r>
              <a:rPr lang="de-DE" sz="2000" dirty="0"/>
              <a:t>: Einstellungen &gt; </a:t>
            </a:r>
            <a:r>
              <a:rPr lang="de-DE" sz="2000" dirty="0" err="1"/>
              <a:t>Threema</a:t>
            </a:r>
            <a:r>
              <a:rPr lang="de-DE" sz="2000" dirty="0"/>
              <a:t> Web &gt; Kamera-Symbol rechts oben</a:t>
            </a:r>
          </a:p>
          <a:p>
            <a:r>
              <a:rPr lang="de-DE" sz="2000" dirty="0"/>
              <a:t>Scannen Sie mit Ihrem Mobilgerät den angezeigten QR-Code</a:t>
            </a:r>
          </a:p>
          <a:p>
            <a:pPr>
              <a:buNone/>
            </a:pPr>
            <a:r>
              <a:rPr lang="de-DE" sz="2000" dirty="0"/>
              <a:t> </a:t>
            </a:r>
          </a:p>
        </p:txBody>
      </p:sp>
      <p:pic>
        <p:nvPicPr>
          <p:cNvPr id="17" name="Grafi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00"/>
          <a:stretch>
            <a:fillRect/>
          </a:stretch>
        </p:blipFill>
        <p:spPr>
          <a:xfrm>
            <a:off x="8283837" y="996634"/>
            <a:ext cx="2431228" cy="4711720"/>
          </a:xfrm>
          <a:prstGeom prst="rect">
            <a:avLst/>
          </a:prstGeom>
        </p:spPr>
      </p:pic>
      <p:sp>
        <p:nvSpPr>
          <p:cNvPr id="13" name="Ellips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3470" y="4858894"/>
            <a:ext cx="1900149" cy="5199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5400000" flipV="1">
            <a:off x="7219808" y="4166006"/>
            <a:ext cx="665018" cy="72075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099" y="2363905"/>
            <a:ext cx="3501597" cy="3344449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2E09FD-F64D-C048-9BC2-F9E6255D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6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FD01D-598F-EF4B-8405-2820C967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587830"/>
            <a:ext cx="3796306" cy="917698"/>
          </a:xfrm>
        </p:spPr>
        <p:txBody>
          <a:bodyPr anchor="t">
            <a:normAutofit/>
          </a:bodyPr>
          <a:lstStyle/>
          <a:p>
            <a:r>
              <a:rPr lang="de-DE" sz="4800" dirty="0"/>
              <a:t>Funktionen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05B97-9709-BA40-90F1-2CEDB8B8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360" y="587831"/>
            <a:ext cx="5959364" cy="5455618"/>
          </a:xfrm>
        </p:spPr>
        <p:txBody>
          <a:bodyPr anchor="t">
            <a:normAutofit/>
          </a:bodyPr>
          <a:lstStyle/>
          <a:p>
            <a:r>
              <a:rPr lang="de-DE" sz="2400" dirty="0"/>
              <a:t>Text- und Sprachnachrichten</a:t>
            </a:r>
          </a:p>
          <a:p>
            <a:r>
              <a:rPr lang="de-DE" sz="2400" dirty="0"/>
              <a:t>Gruppen und Verteilerlisten</a:t>
            </a:r>
          </a:p>
          <a:p>
            <a:r>
              <a:rPr lang="de-DE" sz="2400" dirty="0"/>
              <a:t>Dateien, Medien und Standorte teilen</a:t>
            </a:r>
          </a:p>
          <a:p>
            <a:r>
              <a:rPr lang="de-DE" sz="2400" dirty="0"/>
              <a:t>Sprach- und Videoanrufe ohne </a:t>
            </a:r>
            <a:r>
              <a:rPr lang="de-DE" sz="2400" dirty="0" err="1"/>
              <a:t>Rufnummerübermittlung</a:t>
            </a:r>
            <a:endParaRPr lang="de-DE" sz="2400" dirty="0"/>
          </a:p>
          <a:p>
            <a:r>
              <a:rPr lang="de-DE" sz="2400" dirty="0" err="1"/>
              <a:t>Threema</a:t>
            </a:r>
            <a:r>
              <a:rPr lang="de-DE" sz="2400" dirty="0"/>
              <a:t> Web: Nutzung am PC</a:t>
            </a:r>
          </a:p>
          <a:p>
            <a:r>
              <a:rPr lang="de-DE" sz="2400" dirty="0"/>
              <a:t>Umfrage-Funktion</a:t>
            </a:r>
          </a:p>
          <a:p>
            <a:r>
              <a:rPr lang="de-DE" sz="2400" dirty="0"/>
              <a:t>Private Chats</a:t>
            </a:r>
          </a:p>
          <a:p>
            <a:r>
              <a:rPr lang="de-DE" sz="2400" dirty="0"/>
              <a:t>Zustimmen-/Ablehnen-Funktion</a:t>
            </a:r>
          </a:p>
          <a:p>
            <a:r>
              <a:rPr lang="de-DE" sz="2400" dirty="0"/>
              <a:t>Optimale Nutzung auf </a:t>
            </a:r>
            <a:r>
              <a:rPr lang="de-DE" sz="2400" dirty="0" err="1"/>
              <a:t>Tablets</a:t>
            </a:r>
            <a:r>
              <a:rPr lang="de-DE" sz="2400" dirty="0"/>
              <a:t> möglich</a:t>
            </a:r>
          </a:p>
          <a:p>
            <a:r>
              <a:rPr lang="de-DE" sz="2400" dirty="0"/>
              <a:t>Textformatierung, </a:t>
            </a:r>
            <a:r>
              <a:rPr lang="de-DE" sz="2400" dirty="0" err="1"/>
              <a:t>Zitatfunktion</a:t>
            </a:r>
            <a:endParaRPr lang="de-DE" sz="2400" dirty="0"/>
          </a:p>
          <a:p>
            <a:r>
              <a:rPr lang="de-DE" sz="2400" dirty="0"/>
              <a:t>Helles und dunkles Design</a:t>
            </a:r>
          </a:p>
          <a:p>
            <a:endParaRPr lang="de-DE" sz="2400" dirty="0"/>
          </a:p>
          <a:p>
            <a:endParaRPr lang="de-DE" sz="2400" dirty="0"/>
          </a:p>
          <a:p>
            <a:pPr>
              <a:buNone/>
            </a:pPr>
            <a:endParaRPr lang="de-DE" sz="1700" dirty="0"/>
          </a:p>
        </p:txBody>
      </p:sp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948" y="1505528"/>
            <a:ext cx="2449686" cy="4680000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3275" y="1505528"/>
            <a:ext cx="2449685" cy="4680000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423949" y="6503041"/>
            <a:ext cx="6235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Abbildungen: Pressematerial, </a:t>
            </a:r>
            <a:r>
              <a:rPr lang="de-DE" sz="1000" dirty="0" err="1"/>
              <a:t>Threema</a:t>
            </a:r>
            <a:r>
              <a:rPr lang="de-DE" sz="1000" dirty="0"/>
              <a:t> GmbH, </a:t>
            </a:r>
            <a:r>
              <a:rPr lang="de-DE" sz="1000" dirty="0">
                <a:hlinkClick r:id="rId5"/>
              </a:rPr>
              <a:t>https://threema.ch/de/press</a:t>
            </a:r>
            <a:r>
              <a:rPr lang="de-DE" sz="1000" dirty="0"/>
              <a:t>,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063029-2A99-F74D-9010-EA4CE78C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0256B-24AA-EB4A-ACD6-BC66507D0B3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7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9499"/>
      </a:dk2>
      <a:lt2>
        <a:srgbClr val="9BC22B"/>
      </a:lt2>
      <a:accent1>
        <a:srgbClr val="07A1E2"/>
      </a:accent1>
      <a:accent2>
        <a:srgbClr val="DC3555"/>
      </a:accent2>
      <a:accent3>
        <a:srgbClr val="EF8A26"/>
      </a:accent3>
      <a:accent4>
        <a:srgbClr val="EF8A25"/>
      </a:accent4>
      <a:accent5>
        <a:srgbClr val="4C4596"/>
      </a:accent5>
      <a:accent6>
        <a:srgbClr val="FFDA29"/>
      </a:accent6>
      <a:hlink>
        <a:srgbClr val="00B0F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Macintosh PowerPoint</Application>
  <PresentationFormat>Breitbild</PresentationFormat>
  <Paragraphs>108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Office</vt:lpstr>
      <vt:lpstr>Threema Work herunterladen und einrichten</vt:lpstr>
      <vt:lpstr>Einrichten 1 </vt:lpstr>
      <vt:lpstr>Einrichten 2</vt:lpstr>
      <vt:lpstr>Threema Safe</vt:lpstr>
      <vt:lpstr>Einrichten</vt:lpstr>
      <vt:lpstr>Vorteile Threema Work</vt:lpstr>
      <vt:lpstr>Vorteile von Threema Work</vt:lpstr>
      <vt:lpstr>Threema Web nutzen</vt:lpstr>
      <vt:lpstr>Funktionen</vt:lpstr>
      <vt:lpstr>Gruppe oder Verteilerliste erstellen</vt:lpstr>
      <vt:lpstr>Kontakte hinzufügen mit Threema-ID</vt:lpstr>
      <vt:lpstr>QR-Code</vt:lpstr>
      <vt:lpstr>Bildnachweise</vt:lpstr>
      <vt:lpstr>Lizenzhinweise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Messenger “Threema“ in der Ausbildung</dc:title>
  <dc:creator>Matthias Murmann</dc:creator>
  <cp:lastModifiedBy>Jule Murmann</cp:lastModifiedBy>
  <cp:revision>37</cp:revision>
  <dcterms:created xsi:type="dcterms:W3CDTF">2020-09-30T10:36:20Z</dcterms:created>
  <dcterms:modified xsi:type="dcterms:W3CDTF">2022-01-24T10:10:03Z</dcterms:modified>
</cp:coreProperties>
</file>