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380" r:id="rId2"/>
    <p:sldId id="386" r:id="rId3"/>
    <p:sldId id="387" r:id="rId4"/>
    <p:sldId id="264" r:id="rId5"/>
    <p:sldId id="388" r:id="rId6"/>
    <p:sldId id="38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ias Murmann" initials="MM" lastIdx="1" clrIdx="0">
    <p:extLst>
      <p:ext uri="{19B8F6BF-5375-455C-9EA6-DF929625EA0E}">
        <p15:presenceInfo xmlns:p15="http://schemas.microsoft.com/office/powerpoint/2012/main" userId="S::matthias.murmann@btf.de::b9aeb555-6277-494d-b61e-2398880cfc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670E"/>
    <a:srgbClr val="E7853E"/>
    <a:srgbClr val="D24458"/>
    <a:srgbClr val="544C8E"/>
    <a:srgbClr val="AA4789"/>
    <a:srgbClr val="54A6D0"/>
    <a:srgbClr val="00A64F"/>
    <a:srgbClr val="AD4889"/>
    <a:srgbClr val="507C33"/>
    <a:srgbClr val="857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24"/>
    <p:restoredTop sz="66078"/>
  </p:normalViewPr>
  <p:slideViewPr>
    <p:cSldViewPr snapToGrid="0" snapToObjects="1">
      <p:cViewPr varScale="1">
        <p:scale>
          <a:sx n="96" d="100"/>
          <a:sy n="96" d="100"/>
        </p:scale>
        <p:origin x="38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A0B70-7BD1-40E9-9BC3-90E08E19AD2A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6FC0807-B9A6-5C45-98C9-090354F10671}">
      <dgm:prSet custT="1"/>
      <dgm:spPr/>
      <dgm:t>
        <a:bodyPr/>
        <a:lstStyle/>
        <a:p>
          <a:r>
            <a:rPr lang="de-DE" sz="2000" dirty="0"/>
            <a:t>Neue und zusätzliche Wege zu Inhalten und Themen, fördert das Lernen</a:t>
          </a:r>
          <a:endParaRPr lang="en-US" sz="2000" dirty="0"/>
        </a:p>
      </dgm:t>
    </dgm:pt>
    <dgm:pt modelId="{8ACA059B-91DD-604F-B2E9-C21A14B4372B}" type="parTrans" cxnId="{DFD9E99A-B396-B745-93EB-5B4FAF5C85E3}">
      <dgm:prSet/>
      <dgm:spPr/>
      <dgm:t>
        <a:bodyPr/>
        <a:lstStyle/>
        <a:p>
          <a:endParaRPr lang="de-DE"/>
        </a:p>
      </dgm:t>
    </dgm:pt>
    <dgm:pt modelId="{A4757A77-94EB-334F-BEEF-058587BE00E9}" type="sibTrans" cxnId="{DFD9E99A-B396-B745-93EB-5B4FAF5C85E3}">
      <dgm:prSet/>
      <dgm:spPr/>
      <dgm:t>
        <a:bodyPr/>
        <a:lstStyle/>
        <a:p>
          <a:endParaRPr lang="de-DE"/>
        </a:p>
      </dgm:t>
    </dgm:pt>
    <dgm:pt modelId="{EB2DA2C9-BEE1-C943-86D2-773A9D3DE37E}">
      <dgm:prSet custT="1"/>
      <dgm:spPr/>
      <dgm:t>
        <a:bodyPr/>
        <a:lstStyle/>
        <a:p>
          <a:r>
            <a:rPr lang="de-DE" sz="2000" dirty="0"/>
            <a:t>Fragen stellen (an die Ausbildenden und an Mitlernende)</a:t>
          </a:r>
          <a:endParaRPr lang="en-US" sz="2000" dirty="0"/>
        </a:p>
      </dgm:t>
    </dgm:pt>
    <dgm:pt modelId="{C1BF5658-A371-1F4C-B378-9348A38C161B}" type="parTrans" cxnId="{AFB30B7A-D95B-A846-92D6-512CB18A9A92}">
      <dgm:prSet/>
      <dgm:spPr/>
      <dgm:t>
        <a:bodyPr/>
        <a:lstStyle/>
        <a:p>
          <a:endParaRPr lang="de-DE"/>
        </a:p>
      </dgm:t>
    </dgm:pt>
    <dgm:pt modelId="{7BB31E47-E2DA-9040-91A5-4385FB1D9868}" type="sibTrans" cxnId="{AFB30B7A-D95B-A846-92D6-512CB18A9A92}">
      <dgm:prSet/>
      <dgm:spPr/>
      <dgm:t>
        <a:bodyPr/>
        <a:lstStyle/>
        <a:p>
          <a:endParaRPr lang="de-DE"/>
        </a:p>
      </dgm:t>
    </dgm:pt>
    <dgm:pt modelId="{9B601E12-0A2E-4E4B-A4C2-A0CB39E30F65}">
      <dgm:prSet custT="1"/>
      <dgm:spPr/>
      <dgm:t>
        <a:bodyPr/>
        <a:lstStyle/>
        <a:p>
          <a:r>
            <a:rPr lang="de-DE" sz="2000" dirty="0"/>
            <a:t>Sich über Themen auszutauschen (z.B. bei Gruppenarbeiten)</a:t>
          </a:r>
          <a:endParaRPr lang="en-US" sz="2000" dirty="0"/>
        </a:p>
      </dgm:t>
    </dgm:pt>
    <dgm:pt modelId="{8F47A2FA-B88C-3D43-8543-858B3F9D3FFB}" type="parTrans" cxnId="{4B43EF26-C012-0448-9E95-D2EE5E4EB711}">
      <dgm:prSet/>
      <dgm:spPr/>
      <dgm:t>
        <a:bodyPr/>
        <a:lstStyle/>
        <a:p>
          <a:endParaRPr lang="de-DE"/>
        </a:p>
      </dgm:t>
    </dgm:pt>
    <dgm:pt modelId="{D7AEC86E-EC44-3E41-BC82-F7659683ACDC}" type="sibTrans" cxnId="{4B43EF26-C012-0448-9E95-D2EE5E4EB711}">
      <dgm:prSet/>
      <dgm:spPr/>
      <dgm:t>
        <a:bodyPr/>
        <a:lstStyle/>
        <a:p>
          <a:endParaRPr lang="de-DE"/>
        </a:p>
      </dgm:t>
    </dgm:pt>
    <dgm:pt modelId="{CC928A0D-C58A-8B4F-A531-2A6BEE2373CC}">
      <dgm:prSet custT="1"/>
      <dgm:spPr/>
      <dgm:t>
        <a:bodyPr/>
        <a:lstStyle/>
        <a:p>
          <a:r>
            <a:rPr lang="de-DE" sz="2000" dirty="0"/>
            <a:t>Kleine Aufgaben oder Rätsel lösen</a:t>
          </a:r>
          <a:endParaRPr lang="en-US" sz="2000" dirty="0"/>
        </a:p>
      </dgm:t>
    </dgm:pt>
    <dgm:pt modelId="{3AD783A9-0C67-F047-B4CB-EF9A93831D8E}" type="parTrans" cxnId="{40BAFB9A-0BF8-FF49-8BAD-E382E9D4CE5F}">
      <dgm:prSet/>
      <dgm:spPr/>
      <dgm:t>
        <a:bodyPr/>
        <a:lstStyle/>
        <a:p>
          <a:endParaRPr lang="de-DE"/>
        </a:p>
      </dgm:t>
    </dgm:pt>
    <dgm:pt modelId="{A613D6B9-3543-5745-9930-72612B008AFC}" type="sibTrans" cxnId="{40BAFB9A-0BF8-FF49-8BAD-E382E9D4CE5F}">
      <dgm:prSet/>
      <dgm:spPr/>
      <dgm:t>
        <a:bodyPr/>
        <a:lstStyle/>
        <a:p>
          <a:endParaRPr lang="de-DE"/>
        </a:p>
      </dgm:t>
    </dgm:pt>
    <dgm:pt modelId="{F3B7A75E-A10A-A44B-A65B-83175B0E962E}">
      <dgm:prSet custT="1"/>
      <dgm:spPr/>
      <dgm:t>
        <a:bodyPr/>
        <a:lstStyle/>
        <a:p>
          <a:r>
            <a:rPr lang="de-DE" sz="2000" dirty="0"/>
            <a:t>Selbst Inhalte teilen</a:t>
          </a:r>
          <a:endParaRPr lang="en-US" sz="2000" dirty="0"/>
        </a:p>
      </dgm:t>
    </dgm:pt>
    <dgm:pt modelId="{5B065C69-D6EB-0249-9739-74E21A8E6EB6}" type="parTrans" cxnId="{263C079E-CD6D-2B46-843A-AB2482002CB2}">
      <dgm:prSet/>
      <dgm:spPr/>
      <dgm:t>
        <a:bodyPr/>
        <a:lstStyle/>
        <a:p>
          <a:endParaRPr lang="de-DE"/>
        </a:p>
      </dgm:t>
    </dgm:pt>
    <dgm:pt modelId="{08E9C9CB-6056-504B-9F9E-3A5C031B2008}" type="sibTrans" cxnId="{263C079E-CD6D-2B46-843A-AB2482002CB2}">
      <dgm:prSet/>
      <dgm:spPr/>
      <dgm:t>
        <a:bodyPr/>
        <a:lstStyle/>
        <a:p>
          <a:endParaRPr lang="de-DE"/>
        </a:p>
      </dgm:t>
    </dgm:pt>
    <dgm:pt modelId="{54B907F4-294E-654B-9067-7F32C107C70B}">
      <dgm:prSet custT="1"/>
      <dgm:spPr/>
      <dgm:t>
        <a:bodyPr/>
        <a:lstStyle/>
        <a:p>
          <a:r>
            <a:rPr lang="de-DE" sz="2000" dirty="0"/>
            <a:t>Den fachbezogenen Austausch in einem digitalen Kommunikationstool proben</a:t>
          </a:r>
          <a:endParaRPr lang="en-US" sz="2000" dirty="0"/>
        </a:p>
      </dgm:t>
    </dgm:pt>
    <dgm:pt modelId="{6C7B6BD8-465A-C549-8ABE-8FA02E0440E5}" type="parTrans" cxnId="{F900F1D4-9412-4B4B-8350-63B39E15374D}">
      <dgm:prSet/>
      <dgm:spPr/>
      <dgm:t>
        <a:bodyPr/>
        <a:lstStyle/>
        <a:p>
          <a:endParaRPr lang="de-DE"/>
        </a:p>
      </dgm:t>
    </dgm:pt>
    <dgm:pt modelId="{709A9AE1-0924-2A49-8993-721638D94D66}" type="sibTrans" cxnId="{F900F1D4-9412-4B4B-8350-63B39E15374D}">
      <dgm:prSet/>
      <dgm:spPr/>
      <dgm:t>
        <a:bodyPr/>
        <a:lstStyle/>
        <a:p>
          <a:endParaRPr lang="de-DE"/>
        </a:p>
      </dgm:t>
    </dgm:pt>
    <dgm:pt modelId="{4FCB4DFD-B120-0E43-9729-AACFE2D254F3}">
      <dgm:prSet custT="1"/>
      <dgm:spPr/>
      <dgm:t>
        <a:bodyPr/>
        <a:lstStyle/>
        <a:p>
          <a:r>
            <a:rPr lang="de-DE" sz="2000" dirty="0"/>
            <a:t>2-3 Nachrichten pro Woche von Ausbildenden</a:t>
          </a:r>
          <a:endParaRPr lang="en-US" sz="2000" dirty="0"/>
        </a:p>
      </dgm:t>
    </dgm:pt>
    <dgm:pt modelId="{027A53EA-D30E-2147-8071-FA26D1B0848A}" type="parTrans" cxnId="{CD10F879-CC97-7A46-95C9-C25447E20E57}">
      <dgm:prSet/>
      <dgm:spPr/>
      <dgm:t>
        <a:bodyPr/>
        <a:lstStyle/>
        <a:p>
          <a:endParaRPr lang="de-DE"/>
        </a:p>
      </dgm:t>
    </dgm:pt>
    <dgm:pt modelId="{00E48983-330F-C547-BCFB-77727F178A0A}" type="sibTrans" cxnId="{CD10F879-CC97-7A46-95C9-C25447E20E57}">
      <dgm:prSet/>
      <dgm:spPr/>
      <dgm:t>
        <a:bodyPr/>
        <a:lstStyle/>
        <a:p>
          <a:endParaRPr lang="de-DE"/>
        </a:p>
      </dgm:t>
    </dgm:pt>
    <dgm:pt modelId="{33C5836B-F681-A84B-A40E-E2C7270D9D8A}">
      <dgm:prSet custT="1"/>
      <dgm:spPr/>
      <dgm:t>
        <a:bodyPr/>
        <a:lstStyle/>
        <a:p>
          <a:r>
            <a:rPr lang="de-DE" sz="2000" dirty="0"/>
            <a:t>Vorteil: Trennung von privater und ausbildungsbezogener Kommunikation</a:t>
          </a:r>
          <a:endParaRPr lang="en-US" sz="2000" dirty="0"/>
        </a:p>
      </dgm:t>
    </dgm:pt>
    <dgm:pt modelId="{C206C343-78EA-ED45-95D2-860897BDC28C}" type="parTrans" cxnId="{90F567ED-4616-2945-BF74-E9C13D9CF09A}">
      <dgm:prSet/>
      <dgm:spPr/>
      <dgm:t>
        <a:bodyPr/>
        <a:lstStyle/>
        <a:p>
          <a:endParaRPr lang="de-DE"/>
        </a:p>
      </dgm:t>
    </dgm:pt>
    <dgm:pt modelId="{AFDB73F0-3946-8843-81DE-240E047CC970}" type="sibTrans" cxnId="{90F567ED-4616-2945-BF74-E9C13D9CF09A}">
      <dgm:prSet/>
      <dgm:spPr/>
      <dgm:t>
        <a:bodyPr/>
        <a:lstStyle/>
        <a:p>
          <a:endParaRPr lang="de-DE"/>
        </a:p>
      </dgm:t>
    </dgm:pt>
    <dgm:pt modelId="{C9B48659-CE0F-AB43-9C64-A7F59D903E77}" type="pres">
      <dgm:prSet presAssocID="{9B1A0B70-7BD1-40E9-9BC3-90E08E19AD2A}" presName="vert0" presStyleCnt="0">
        <dgm:presLayoutVars>
          <dgm:dir/>
          <dgm:animOne val="branch"/>
          <dgm:animLvl val="lvl"/>
        </dgm:presLayoutVars>
      </dgm:prSet>
      <dgm:spPr/>
    </dgm:pt>
    <dgm:pt modelId="{8B2A8763-BD4C-BB46-A344-6D445D12C73B}" type="pres">
      <dgm:prSet presAssocID="{A6FC0807-B9A6-5C45-98C9-090354F10671}" presName="thickLine" presStyleLbl="alignNode1" presStyleIdx="0" presStyleCnt="8"/>
      <dgm:spPr/>
    </dgm:pt>
    <dgm:pt modelId="{86BA4202-8EDB-9C49-B0A9-AAF50D1EDA46}" type="pres">
      <dgm:prSet presAssocID="{A6FC0807-B9A6-5C45-98C9-090354F10671}" presName="horz1" presStyleCnt="0"/>
      <dgm:spPr/>
    </dgm:pt>
    <dgm:pt modelId="{8BCB838A-B7FA-4942-ABA5-10FB749D76B7}" type="pres">
      <dgm:prSet presAssocID="{A6FC0807-B9A6-5C45-98C9-090354F10671}" presName="tx1" presStyleLbl="revTx" presStyleIdx="0" presStyleCnt="8"/>
      <dgm:spPr/>
    </dgm:pt>
    <dgm:pt modelId="{9FB7D44D-C52F-8448-B1D2-901CF5D2666C}" type="pres">
      <dgm:prSet presAssocID="{A6FC0807-B9A6-5C45-98C9-090354F10671}" presName="vert1" presStyleCnt="0"/>
      <dgm:spPr/>
    </dgm:pt>
    <dgm:pt modelId="{2FE607FA-706E-3641-8B61-C398B91B079F}" type="pres">
      <dgm:prSet presAssocID="{EB2DA2C9-BEE1-C943-86D2-773A9D3DE37E}" presName="thickLine" presStyleLbl="alignNode1" presStyleIdx="1" presStyleCnt="8"/>
      <dgm:spPr>
        <a:ln>
          <a:solidFill>
            <a:srgbClr val="E7853E"/>
          </a:solidFill>
        </a:ln>
      </dgm:spPr>
    </dgm:pt>
    <dgm:pt modelId="{C7AD9ACE-3741-734F-9977-A6069889AC82}" type="pres">
      <dgm:prSet presAssocID="{EB2DA2C9-BEE1-C943-86D2-773A9D3DE37E}" presName="horz1" presStyleCnt="0"/>
      <dgm:spPr/>
    </dgm:pt>
    <dgm:pt modelId="{37726604-ABF9-744B-B811-C1BDE25EA297}" type="pres">
      <dgm:prSet presAssocID="{EB2DA2C9-BEE1-C943-86D2-773A9D3DE37E}" presName="tx1" presStyleLbl="revTx" presStyleIdx="1" presStyleCnt="8"/>
      <dgm:spPr/>
    </dgm:pt>
    <dgm:pt modelId="{22E5487B-7EC2-124A-B887-C13CDE3C8CB9}" type="pres">
      <dgm:prSet presAssocID="{EB2DA2C9-BEE1-C943-86D2-773A9D3DE37E}" presName="vert1" presStyleCnt="0"/>
      <dgm:spPr/>
    </dgm:pt>
    <dgm:pt modelId="{333E1FE0-E092-3F44-94FF-F0CD272E0566}" type="pres">
      <dgm:prSet presAssocID="{9B601E12-0A2E-4E4B-A4C2-A0CB39E30F65}" presName="thickLine" presStyleLbl="alignNode1" presStyleIdx="2" presStyleCnt="8"/>
      <dgm:spPr/>
    </dgm:pt>
    <dgm:pt modelId="{0C45E058-61C0-6A44-9A32-20CA0F08B304}" type="pres">
      <dgm:prSet presAssocID="{9B601E12-0A2E-4E4B-A4C2-A0CB39E30F65}" presName="horz1" presStyleCnt="0"/>
      <dgm:spPr/>
    </dgm:pt>
    <dgm:pt modelId="{069AC185-DEDD-6B41-98FF-0BC40F78C558}" type="pres">
      <dgm:prSet presAssocID="{9B601E12-0A2E-4E4B-A4C2-A0CB39E30F65}" presName="tx1" presStyleLbl="revTx" presStyleIdx="2" presStyleCnt="8"/>
      <dgm:spPr/>
    </dgm:pt>
    <dgm:pt modelId="{17F703DB-82BB-7846-81B4-58079B8A11AA}" type="pres">
      <dgm:prSet presAssocID="{9B601E12-0A2E-4E4B-A4C2-A0CB39E30F65}" presName="vert1" presStyleCnt="0"/>
      <dgm:spPr/>
    </dgm:pt>
    <dgm:pt modelId="{52FA42A7-2D5A-4945-8BA4-95379260B807}" type="pres">
      <dgm:prSet presAssocID="{CC928A0D-C58A-8B4F-A531-2A6BEE2373CC}" presName="thickLine" presStyleLbl="alignNode1" presStyleIdx="3" presStyleCnt="8"/>
      <dgm:spPr/>
    </dgm:pt>
    <dgm:pt modelId="{46CB0B24-4CF1-8C4E-8993-2AEBFF37DCFA}" type="pres">
      <dgm:prSet presAssocID="{CC928A0D-C58A-8B4F-A531-2A6BEE2373CC}" presName="horz1" presStyleCnt="0"/>
      <dgm:spPr/>
    </dgm:pt>
    <dgm:pt modelId="{FFC4B762-99AC-5F48-A942-14899CC7301E}" type="pres">
      <dgm:prSet presAssocID="{CC928A0D-C58A-8B4F-A531-2A6BEE2373CC}" presName="tx1" presStyleLbl="revTx" presStyleIdx="3" presStyleCnt="8"/>
      <dgm:spPr/>
    </dgm:pt>
    <dgm:pt modelId="{6D2C0706-303D-2141-9230-934D4113B715}" type="pres">
      <dgm:prSet presAssocID="{CC928A0D-C58A-8B4F-A531-2A6BEE2373CC}" presName="vert1" presStyleCnt="0"/>
      <dgm:spPr/>
    </dgm:pt>
    <dgm:pt modelId="{A309FC98-A759-0941-A14A-8D9ABD5579B1}" type="pres">
      <dgm:prSet presAssocID="{F3B7A75E-A10A-A44B-A65B-83175B0E962E}" presName="thickLine" presStyleLbl="alignNode1" presStyleIdx="4" presStyleCnt="8"/>
      <dgm:spPr/>
    </dgm:pt>
    <dgm:pt modelId="{2A19B329-C615-314B-BB8C-8A3ACF3CCC7B}" type="pres">
      <dgm:prSet presAssocID="{F3B7A75E-A10A-A44B-A65B-83175B0E962E}" presName="horz1" presStyleCnt="0"/>
      <dgm:spPr/>
    </dgm:pt>
    <dgm:pt modelId="{328969CC-70FB-AB4C-8F53-E85179C51BA9}" type="pres">
      <dgm:prSet presAssocID="{F3B7A75E-A10A-A44B-A65B-83175B0E962E}" presName="tx1" presStyleLbl="revTx" presStyleIdx="4" presStyleCnt="8"/>
      <dgm:spPr/>
    </dgm:pt>
    <dgm:pt modelId="{0C1F75CC-C778-E244-86DF-55690E75250D}" type="pres">
      <dgm:prSet presAssocID="{F3B7A75E-A10A-A44B-A65B-83175B0E962E}" presName="vert1" presStyleCnt="0"/>
      <dgm:spPr/>
    </dgm:pt>
    <dgm:pt modelId="{BECE6B81-B92D-DD40-9373-AC9C92839164}" type="pres">
      <dgm:prSet presAssocID="{54B907F4-294E-654B-9067-7F32C107C70B}" presName="thickLine" presStyleLbl="alignNode1" presStyleIdx="5" presStyleCnt="8"/>
      <dgm:spPr/>
    </dgm:pt>
    <dgm:pt modelId="{19D859DD-1E6F-0E4A-A6BB-F62AEDA27558}" type="pres">
      <dgm:prSet presAssocID="{54B907F4-294E-654B-9067-7F32C107C70B}" presName="horz1" presStyleCnt="0"/>
      <dgm:spPr/>
    </dgm:pt>
    <dgm:pt modelId="{FB87467E-4FC8-314C-A7D1-A91BD7863236}" type="pres">
      <dgm:prSet presAssocID="{54B907F4-294E-654B-9067-7F32C107C70B}" presName="tx1" presStyleLbl="revTx" presStyleIdx="5" presStyleCnt="8"/>
      <dgm:spPr/>
    </dgm:pt>
    <dgm:pt modelId="{848F97F5-9CBA-784B-866F-EA504F17938F}" type="pres">
      <dgm:prSet presAssocID="{54B907F4-294E-654B-9067-7F32C107C70B}" presName="vert1" presStyleCnt="0"/>
      <dgm:spPr/>
    </dgm:pt>
    <dgm:pt modelId="{B9D90F06-BAD0-7747-851C-867D0257075C}" type="pres">
      <dgm:prSet presAssocID="{4FCB4DFD-B120-0E43-9729-AACFE2D254F3}" presName="thickLine" presStyleLbl="alignNode1" presStyleIdx="6" presStyleCnt="8"/>
      <dgm:spPr/>
    </dgm:pt>
    <dgm:pt modelId="{9EF98241-0336-624D-876B-9738406A0068}" type="pres">
      <dgm:prSet presAssocID="{4FCB4DFD-B120-0E43-9729-AACFE2D254F3}" presName="horz1" presStyleCnt="0"/>
      <dgm:spPr/>
    </dgm:pt>
    <dgm:pt modelId="{621D613F-B7D9-BC46-8F37-97841CA9BED8}" type="pres">
      <dgm:prSet presAssocID="{4FCB4DFD-B120-0E43-9729-AACFE2D254F3}" presName="tx1" presStyleLbl="revTx" presStyleIdx="6" presStyleCnt="8"/>
      <dgm:spPr/>
    </dgm:pt>
    <dgm:pt modelId="{9572F26C-AFB2-2A45-A539-8F58C5E6FF65}" type="pres">
      <dgm:prSet presAssocID="{4FCB4DFD-B120-0E43-9729-AACFE2D254F3}" presName="vert1" presStyleCnt="0"/>
      <dgm:spPr/>
    </dgm:pt>
    <dgm:pt modelId="{01F8C4DB-81EE-A547-869A-28E401E706A9}" type="pres">
      <dgm:prSet presAssocID="{33C5836B-F681-A84B-A40E-E2C7270D9D8A}" presName="thickLine" presStyleLbl="alignNode1" presStyleIdx="7" presStyleCnt="8"/>
      <dgm:spPr/>
    </dgm:pt>
    <dgm:pt modelId="{75CC1BB6-BBCE-5E4E-98F0-1F5CF3724797}" type="pres">
      <dgm:prSet presAssocID="{33C5836B-F681-A84B-A40E-E2C7270D9D8A}" presName="horz1" presStyleCnt="0"/>
      <dgm:spPr/>
    </dgm:pt>
    <dgm:pt modelId="{60800438-0DD0-074A-BDF8-CB3E33D65395}" type="pres">
      <dgm:prSet presAssocID="{33C5836B-F681-A84B-A40E-E2C7270D9D8A}" presName="tx1" presStyleLbl="revTx" presStyleIdx="7" presStyleCnt="8"/>
      <dgm:spPr/>
    </dgm:pt>
    <dgm:pt modelId="{E901D1CE-420B-0848-8C1B-26173EBD5780}" type="pres">
      <dgm:prSet presAssocID="{33C5836B-F681-A84B-A40E-E2C7270D9D8A}" presName="vert1" presStyleCnt="0"/>
      <dgm:spPr/>
    </dgm:pt>
  </dgm:ptLst>
  <dgm:cxnLst>
    <dgm:cxn modelId="{4B43EF26-C012-0448-9E95-D2EE5E4EB711}" srcId="{9B1A0B70-7BD1-40E9-9BC3-90E08E19AD2A}" destId="{9B601E12-0A2E-4E4B-A4C2-A0CB39E30F65}" srcOrd="2" destOrd="0" parTransId="{8F47A2FA-B88C-3D43-8543-858B3F9D3FFB}" sibTransId="{D7AEC86E-EC44-3E41-BC82-F7659683ACDC}"/>
    <dgm:cxn modelId="{8485D831-78F8-9546-B71B-FD7B99B56256}" type="presOf" srcId="{CC928A0D-C58A-8B4F-A531-2A6BEE2373CC}" destId="{FFC4B762-99AC-5F48-A942-14899CC7301E}" srcOrd="0" destOrd="0" presId="urn:microsoft.com/office/officeart/2008/layout/LinedList"/>
    <dgm:cxn modelId="{49F1715E-6C11-5B4D-9FF9-3E46997581EC}" type="presOf" srcId="{F3B7A75E-A10A-A44B-A65B-83175B0E962E}" destId="{328969CC-70FB-AB4C-8F53-E85179C51BA9}" srcOrd="0" destOrd="0" presId="urn:microsoft.com/office/officeart/2008/layout/LinedList"/>
    <dgm:cxn modelId="{CD10F879-CC97-7A46-95C9-C25447E20E57}" srcId="{9B1A0B70-7BD1-40E9-9BC3-90E08E19AD2A}" destId="{4FCB4DFD-B120-0E43-9729-AACFE2D254F3}" srcOrd="6" destOrd="0" parTransId="{027A53EA-D30E-2147-8071-FA26D1B0848A}" sibTransId="{00E48983-330F-C547-BCFB-77727F178A0A}"/>
    <dgm:cxn modelId="{AFB30B7A-D95B-A846-92D6-512CB18A9A92}" srcId="{9B1A0B70-7BD1-40E9-9BC3-90E08E19AD2A}" destId="{EB2DA2C9-BEE1-C943-86D2-773A9D3DE37E}" srcOrd="1" destOrd="0" parTransId="{C1BF5658-A371-1F4C-B378-9348A38C161B}" sibTransId="{7BB31E47-E2DA-9040-91A5-4385FB1D9868}"/>
    <dgm:cxn modelId="{DFD9E99A-B396-B745-93EB-5B4FAF5C85E3}" srcId="{9B1A0B70-7BD1-40E9-9BC3-90E08E19AD2A}" destId="{A6FC0807-B9A6-5C45-98C9-090354F10671}" srcOrd="0" destOrd="0" parTransId="{8ACA059B-91DD-604F-B2E9-C21A14B4372B}" sibTransId="{A4757A77-94EB-334F-BEEF-058587BE00E9}"/>
    <dgm:cxn modelId="{40BAFB9A-0BF8-FF49-8BAD-E382E9D4CE5F}" srcId="{9B1A0B70-7BD1-40E9-9BC3-90E08E19AD2A}" destId="{CC928A0D-C58A-8B4F-A531-2A6BEE2373CC}" srcOrd="3" destOrd="0" parTransId="{3AD783A9-0C67-F047-B4CB-EF9A93831D8E}" sibTransId="{A613D6B9-3543-5745-9930-72612B008AFC}"/>
    <dgm:cxn modelId="{263C079E-CD6D-2B46-843A-AB2482002CB2}" srcId="{9B1A0B70-7BD1-40E9-9BC3-90E08E19AD2A}" destId="{F3B7A75E-A10A-A44B-A65B-83175B0E962E}" srcOrd="4" destOrd="0" parTransId="{5B065C69-D6EB-0249-9739-74E21A8E6EB6}" sibTransId="{08E9C9CB-6056-504B-9F9E-3A5C031B2008}"/>
    <dgm:cxn modelId="{2D29AFA6-E114-3C44-9876-263B5C73C0A0}" type="presOf" srcId="{33C5836B-F681-A84B-A40E-E2C7270D9D8A}" destId="{60800438-0DD0-074A-BDF8-CB3E33D65395}" srcOrd="0" destOrd="0" presId="urn:microsoft.com/office/officeart/2008/layout/LinedList"/>
    <dgm:cxn modelId="{FF6C94B7-E11D-F343-AB89-6E3087513382}" type="presOf" srcId="{EB2DA2C9-BEE1-C943-86D2-773A9D3DE37E}" destId="{37726604-ABF9-744B-B811-C1BDE25EA297}" srcOrd="0" destOrd="0" presId="urn:microsoft.com/office/officeart/2008/layout/LinedList"/>
    <dgm:cxn modelId="{914F95BE-408E-E54C-9911-9342C6E84808}" type="presOf" srcId="{4FCB4DFD-B120-0E43-9729-AACFE2D254F3}" destId="{621D613F-B7D9-BC46-8F37-97841CA9BED8}" srcOrd="0" destOrd="0" presId="urn:microsoft.com/office/officeart/2008/layout/LinedList"/>
    <dgm:cxn modelId="{BCA7D2C7-6E8A-AC43-B674-502DF74A7679}" type="presOf" srcId="{A6FC0807-B9A6-5C45-98C9-090354F10671}" destId="{8BCB838A-B7FA-4942-ABA5-10FB749D76B7}" srcOrd="0" destOrd="0" presId="urn:microsoft.com/office/officeart/2008/layout/LinedList"/>
    <dgm:cxn modelId="{F900F1D4-9412-4B4B-8350-63B39E15374D}" srcId="{9B1A0B70-7BD1-40E9-9BC3-90E08E19AD2A}" destId="{54B907F4-294E-654B-9067-7F32C107C70B}" srcOrd="5" destOrd="0" parTransId="{6C7B6BD8-465A-C549-8ABE-8FA02E0440E5}" sibTransId="{709A9AE1-0924-2A49-8993-721638D94D66}"/>
    <dgm:cxn modelId="{0D1F77DC-E412-394A-B740-1AEEA8CA8034}" type="presOf" srcId="{9B1A0B70-7BD1-40E9-9BC3-90E08E19AD2A}" destId="{C9B48659-CE0F-AB43-9C64-A7F59D903E77}" srcOrd="0" destOrd="0" presId="urn:microsoft.com/office/officeart/2008/layout/LinedList"/>
    <dgm:cxn modelId="{25F842E7-14C8-E74F-AB8F-855DAA0FE734}" type="presOf" srcId="{54B907F4-294E-654B-9067-7F32C107C70B}" destId="{FB87467E-4FC8-314C-A7D1-A91BD7863236}" srcOrd="0" destOrd="0" presId="urn:microsoft.com/office/officeart/2008/layout/LinedList"/>
    <dgm:cxn modelId="{EE49BEEC-4D50-A44E-827E-97ED4E163B2D}" type="presOf" srcId="{9B601E12-0A2E-4E4B-A4C2-A0CB39E30F65}" destId="{069AC185-DEDD-6B41-98FF-0BC40F78C558}" srcOrd="0" destOrd="0" presId="urn:microsoft.com/office/officeart/2008/layout/LinedList"/>
    <dgm:cxn modelId="{90F567ED-4616-2945-BF74-E9C13D9CF09A}" srcId="{9B1A0B70-7BD1-40E9-9BC3-90E08E19AD2A}" destId="{33C5836B-F681-A84B-A40E-E2C7270D9D8A}" srcOrd="7" destOrd="0" parTransId="{C206C343-78EA-ED45-95D2-860897BDC28C}" sibTransId="{AFDB73F0-3946-8843-81DE-240E047CC970}"/>
    <dgm:cxn modelId="{533B9166-6FB9-1B4C-BF73-DA6D752C9168}" type="presParOf" srcId="{C9B48659-CE0F-AB43-9C64-A7F59D903E77}" destId="{8B2A8763-BD4C-BB46-A344-6D445D12C73B}" srcOrd="0" destOrd="0" presId="urn:microsoft.com/office/officeart/2008/layout/LinedList"/>
    <dgm:cxn modelId="{89F42A7D-EBAF-BC46-8354-262879940E40}" type="presParOf" srcId="{C9B48659-CE0F-AB43-9C64-A7F59D903E77}" destId="{86BA4202-8EDB-9C49-B0A9-AAF50D1EDA46}" srcOrd="1" destOrd="0" presId="urn:microsoft.com/office/officeart/2008/layout/LinedList"/>
    <dgm:cxn modelId="{3DA250AD-9C76-C448-8D9D-27193DE85780}" type="presParOf" srcId="{86BA4202-8EDB-9C49-B0A9-AAF50D1EDA46}" destId="{8BCB838A-B7FA-4942-ABA5-10FB749D76B7}" srcOrd="0" destOrd="0" presId="urn:microsoft.com/office/officeart/2008/layout/LinedList"/>
    <dgm:cxn modelId="{55FBB6DA-7079-304C-A653-8DD0976075C2}" type="presParOf" srcId="{86BA4202-8EDB-9C49-B0A9-AAF50D1EDA46}" destId="{9FB7D44D-C52F-8448-B1D2-901CF5D2666C}" srcOrd="1" destOrd="0" presId="urn:microsoft.com/office/officeart/2008/layout/LinedList"/>
    <dgm:cxn modelId="{B456FFEB-FA02-6E41-8825-B5EBE28920A0}" type="presParOf" srcId="{C9B48659-CE0F-AB43-9C64-A7F59D903E77}" destId="{2FE607FA-706E-3641-8B61-C398B91B079F}" srcOrd="2" destOrd="0" presId="urn:microsoft.com/office/officeart/2008/layout/LinedList"/>
    <dgm:cxn modelId="{844E4D6B-0929-9545-809B-D64B37906346}" type="presParOf" srcId="{C9B48659-CE0F-AB43-9C64-A7F59D903E77}" destId="{C7AD9ACE-3741-734F-9977-A6069889AC82}" srcOrd="3" destOrd="0" presId="urn:microsoft.com/office/officeart/2008/layout/LinedList"/>
    <dgm:cxn modelId="{96109750-9B61-A340-9717-C73F16759506}" type="presParOf" srcId="{C7AD9ACE-3741-734F-9977-A6069889AC82}" destId="{37726604-ABF9-744B-B811-C1BDE25EA297}" srcOrd="0" destOrd="0" presId="urn:microsoft.com/office/officeart/2008/layout/LinedList"/>
    <dgm:cxn modelId="{65472D60-4D08-A04B-9DE1-ED267B4E120C}" type="presParOf" srcId="{C7AD9ACE-3741-734F-9977-A6069889AC82}" destId="{22E5487B-7EC2-124A-B887-C13CDE3C8CB9}" srcOrd="1" destOrd="0" presId="urn:microsoft.com/office/officeart/2008/layout/LinedList"/>
    <dgm:cxn modelId="{E1A65082-CE61-4449-840E-C397A904FFF0}" type="presParOf" srcId="{C9B48659-CE0F-AB43-9C64-A7F59D903E77}" destId="{333E1FE0-E092-3F44-94FF-F0CD272E0566}" srcOrd="4" destOrd="0" presId="urn:microsoft.com/office/officeart/2008/layout/LinedList"/>
    <dgm:cxn modelId="{8C56548D-C732-0547-ACC0-0A3072001D0F}" type="presParOf" srcId="{C9B48659-CE0F-AB43-9C64-A7F59D903E77}" destId="{0C45E058-61C0-6A44-9A32-20CA0F08B304}" srcOrd="5" destOrd="0" presId="urn:microsoft.com/office/officeart/2008/layout/LinedList"/>
    <dgm:cxn modelId="{2F17D671-88C6-A04F-ADC8-C49E4770FF72}" type="presParOf" srcId="{0C45E058-61C0-6A44-9A32-20CA0F08B304}" destId="{069AC185-DEDD-6B41-98FF-0BC40F78C558}" srcOrd="0" destOrd="0" presId="urn:microsoft.com/office/officeart/2008/layout/LinedList"/>
    <dgm:cxn modelId="{8633FA6B-8A1E-1F4F-B826-0AA4585F9128}" type="presParOf" srcId="{0C45E058-61C0-6A44-9A32-20CA0F08B304}" destId="{17F703DB-82BB-7846-81B4-58079B8A11AA}" srcOrd="1" destOrd="0" presId="urn:microsoft.com/office/officeart/2008/layout/LinedList"/>
    <dgm:cxn modelId="{6290C78A-B31D-BA40-AF79-8FA0122D857B}" type="presParOf" srcId="{C9B48659-CE0F-AB43-9C64-A7F59D903E77}" destId="{52FA42A7-2D5A-4945-8BA4-95379260B807}" srcOrd="6" destOrd="0" presId="urn:microsoft.com/office/officeart/2008/layout/LinedList"/>
    <dgm:cxn modelId="{1138F7A0-B8CC-F84D-9934-8CF2E7713D60}" type="presParOf" srcId="{C9B48659-CE0F-AB43-9C64-A7F59D903E77}" destId="{46CB0B24-4CF1-8C4E-8993-2AEBFF37DCFA}" srcOrd="7" destOrd="0" presId="urn:microsoft.com/office/officeart/2008/layout/LinedList"/>
    <dgm:cxn modelId="{45A99143-BCA1-2144-9D3D-DE1580B50EB6}" type="presParOf" srcId="{46CB0B24-4CF1-8C4E-8993-2AEBFF37DCFA}" destId="{FFC4B762-99AC-5F48-A942-14899CC7301E}" srcOrd="0" destOrd="0" presId="urn:microsoft.com/office/officeart/2008/layout/LinedList"/>
    <dgm:cxn modelId="{82550E03-7845-E34F-9944-C30BB4B667B1}" type="presParOf" srcId="{46CB0B24-4CF1-8C4E-8993-2AEBFF37DCFA}" destId="{6D2C0706-303D-2141-9230-934D4113B715}" srcOrd="1" destOrd="0" presId="urn:microsoft.com/office/officeart/2008/layout/LinedList"/>
    <dgm:cxn modelId="{048C35AF-3525-0B4A-8D03-E1B9CE7BF46C}" type="presParOf" srcId="{C9B48659-CE0F-AB43-9C64-A7F59D903E77}" destId="{A309FC98-A759-0941-A14A-8D9ABD5579B1}" srcOrd="8" destOrd="0" presId="urn:microsoft.com/office/officeart/2008/layout/LinedList"/>
    <dgm:cxn modelId="{0B91FFAE-40C1-454D-9E7C-A56A4547A777}" type="presParOf" srcId="{C9B48659-CE0F-AB43-9C64-A7F59D903E77}" destId="{2A19B329-C615-314B-BB8C-8A3ACF3CCC7B}" srcOrd="9" destOrd="0" presId="urn:microsoft.com/office/officeart/2008/layout/LinedList"/>
    <dgm:cxn modelId="{E6BDF4F7-65E5-AF4B-A084-DBE7684DAC44}" type="presParOf" srcId="{2A19B329-C615-314B-BB8C-8A3ACF3CCC7B}" destId="{328969CC-70FB-AB4C-8F53-E85179C51BA9}" srcOrd="0" destOrd="0" presId="urn:microsoft.com/office/officeart/2008/layout/LinedList"/>
    <dgm:cxn modelId="{40CD4265-D1BA-9C49-A768-DDC3711DC42F}" type="presParOf" srcId="{2A19B329-C615-314B-BB8C-8A3ACF3CCC7B}" destId="{0C1F75CC-C778-E244-86DF-55690E75250D}" srcOrd="1" destOrd="0" presId="urn:microsoft.com/office/officeart/2008/layout/LinedList"/>
    <dgm:cxn modelId="{17B1317F-FD46-7F46-B963-2A6DA5D8D7AA}" type="presParOf" srcId="{C9B48659-CE0F-AB43-9C64-A7F59D903E77}" destId="{BECE6B81-B92D-DD40-9373-AC9C92839164}" srcOrd="10" destOrd="0" presId="urn:microsoft.com/office/officeart/2008/layout/LinedList"/>
    <dgm:cxn modelId="{D5C3F343-3909-4948-8344-70DFA470E8FF}" type="presParOf" srcId="{C9B48659-CE0F-AB43-9C64-A7F59D903E77}" destId="{19D859DD-1E6F-0E4A-A6BB-F62AEDA27558}" srcOrd="11" destOrd="0" presId="urn:microsoft.com/office/officeart/2008/layout/LinedList"/>
    <dgm:cxn modelId="{2C6FF68A-311A-A14B-91CD-7A562524A764}" type="presParOf" srcId="{19D859DD-1E6F-0E4A-A6BB-F62AEDA27558}" destId="{FB87467E-4FC8-314C-A7D1-A91BD7863236}" srcOrd="0" destOrd="0" presId="urn:microsoft.com/office/officeart/2008/layout/LinedList"/>
    <dgm:cxn modelId="{93A493AC-6520-ED41-AD36-57D08C8B0104}" type="presParOf" srcId="{19D859DD-1E6F-0E4A-A6BB-F62AEDA27558}" destId="{848F97F5-9CBA-784B-866F-EA504F17938F}" srcOrd="1" destOrd="0" presId="urn:microsoft.com/office/officeart/2008/layout/LinedList"/>
    <dgm:cxn modelId="{CA0B5B94-3048-8B4C-B20A-2511536C2320}" type="presParOf" srcId="{C9B48659-CE0F-AB43-9C64-A7F59D903E77}" destId="{B9D90F06-BAD0-7747-851C-867D0257075C}" srcOrd="12" destOrd="0" presId="urn:microsoft.com/office/officeart/2008/layout/LinedList"/>
    <dgm:cxn modelId="{FC4979CF-028E-B24C-AC82-BE020A1213A2}" type="presParOf" srcId="{C9B48659-CE0F-AB43-9C64-A7F59D903E77}" destId="{9EF98241-0336-624D-876B-9738406A0068}" srcOrd="13" destOrd="0" presId="urn:microsoft.com/office/officeart/2008/layout/LinedList"/>
    <dgm:cxn modelId="{E260CD5C-5FF3-3C41-9BE3-101684ACD6F5}" type="presParOf" srcId="{9EF98241-0336-624D-876B-9738406A0068}" destId="{621D613F-B7D9-BC46-8F37-97841CA9BED8}" srcOrd="0" destOrd="0" presId="urn:microsoft.com/office/officeart/2008/layout/LinedList"/>
    <dgm:cxn modelId="{0E097BEC-7610-1245-8177-A59A55342F01}" type="presParOf" srcId="{9EF98241-0336-624D-876B-9738406A0068}" destId="{9572F26C-AFB2-2A45-A539-8F58C5E6FF65}" srcOrd="1" destOrd="0" presId="urn:microsoft.com/office/officeart/2008/layout/LinedList"/>
    <dgm:cxn modelId="{7DB8545E-81B1-9D4A-9F20-90E127104C3D}" type="presParOf" srcId="{C9B48659-CE0F-AB43-9C64-A7F59D903E77}" destId="{01F8C4DB-81EE-A547-869A-28E401E706A9}" srcOrd="14" destOrd="0" presId="urn:microsoft.com/office/officeart/2008/layout/LinedList"/>
    <dgm:cxn modelId="{9FB4DD82-6711-0143-819C-363C177447BD}" type="presParOf" srcId="{C9B48659-CE0F-AB43-9C64-A7F59D903E77}" destId="{75CC1BB6-BBCE-5E4E-98F0-1F5CF3724797}" srcOrd="15" destOrd="0" presId="urn:microsoft.com/office/officeart/2008/layout/LinedList"/>
    <dgm:cxn modelId="{1D9805EE-AD86-B140-8DCC-F8E88A989BE1}" type="presParOf" srcId="{75CC1BB6-BBCE-5E4E-98F0-1F5CF3724797}" destId="{60800438-0DD0-074A-BDF8-CB3E33D65395}" srcOrd="0" destOrd="0" presId="urn:microsoft.com/office/officeart/2008/layout/LinedList"/>
    <dgm:cxn modelId="{3017CDAD-50DE-2A4D-81C1-FDC63A50C652}" type="presParOf" srcId="{75CC1BB6-BBCE-5E4E-98F0-1F5CF3724797}" destId="{E901D1CE-420B-0848-8C1B-26173EBD57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8763-BD4C-BB46-A344-6D445D12C73B}">
      <dsp:nvSpPr>
        <dsp:cNvPr id="0" name=""/>
        <dsp:cNvSpPr/>
      </dsp:nvSpPr>
      <dsp:spPr>
        <a:xfrm>
          <a:off x="0" y="0"/>
          <a:ext cx="73968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B838A-B7FA-4942-ABA5-10FB749D76B7}">
      <dsp:nvSpPr>
        <dsp:cNvPr id="0" name=""/>
        <dsp:cNvSpPr/>
      </dsp:nvSpPr>
      <dsp:spPr>
        <a:xfrm>
          <a:off x="0" y="0"/>
          <a:ext cx="7396843" cy="612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Neue und zusätzliche Wege zu Inhalten und Themen, fördert das Lernen</a:t>
          </a:r>
          <a:endParaRPr lang="en-US" sz="2000" kern="1200" dirty="0"/>
        </a:p>
      </dsp:txBody>
      <dsp:txXfrm>
        <a:off x="0" y="0"/>
        <a:ext cx="7396843" cy="612241"/>
      </dsp:txXfrm>
    </dsp:sp>
    <dsp:sp modelId="{2FE607FA-706E-3641-8B61-C398B91B079F}">
      <dsp:nvSpPr>
        <dsp:cNvPr id="0" name=""/>
        <dsp:cNvSpPr/>
      </dsp:nvSpPr>
      <dsp:spPr>
        <a:xfrm>
          <a:off x="0" y="612241"/>
          <a:ext cx="73968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E7853E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26604-ABF9-744B-B811-C1BDE25EA297}">
      <dsp:nvSpPr>
        <dsp:cNvPr id="0" name=""/>
        <dsp:cNvSpPr/>
      </dsp:nvSpPr>
      <dsp:spPr>
        <a:xfrm>
          <a:off x="0" y="612241"/>
          <a:ext cx="7396843" cy="612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Fragen stellen (an die Ausbildenden und an Mitlernende)</a:t>
          </a:r>
          <a:endParaRPr lang="en-US" sz="2000" kern="1200" dirty="0"/>
        </a:p>
      </dsp:txBody>
      <dsp:txXfrm>
        <a:off x="0" y="612241"/>
        <a:ext cx="7396843" cy="612241"/>
      </dsp:txXfrm>
    </dsp:sp>
    <dsp:sp modelId="{333E1FE0-E092-3F44-94FF-F0CD272E0566}">
      <dsp:nvSpPr>
        <dsp:cNvPr id="0" name=""/>
        <dsp:cNvSpPr/>
      </dsp:nvSpPr>
      <dsp:spPr>
        <a:xfrm>
          <a:off x="0" y="1224482"/>
          <a:ext cx="73968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AC185-DEDD-6B41-98FF-0BC40F78C558}">
      <dsp:nvSpPr>
        <dsp:cNvPr id="0" name=""/>
        <dsp:cNvSpPr/>
      </dsp:nvSpPr>
      <dsp:spPr>
        <a:xfrm>
          <a:off x="0" y="1224482"/>
          <a:ext cx="7396843" cy="612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Sich über Themen auszutauschen (z.B. bei Gruppenarbeiten)</a:t>
          </a:r>
          <a:endParaRPr lang="en-US" sz="2000" kern="1200" dirty="0"/>
        </a:p>
      </dsp:txBody>
      <dsp:txXfrm>
        <a:off x="0" y="1224482"/>
        <a:ext cx="7396843" cy="612241"/>
      </dsp:txXfrm>
    </dsp:sp>
    <dsp:sp modelId="{52FA42A7-2D5A-4945-8BA4-95379260B807}">
      <dsp:nvSpPr>
        <dsp:cNvPr id="0" name=""/>
        <dsp:cNvSpPr/>
      </dsp:nvSpPr>
      <dsp:spPr>
        <a:xfrm>
          <a:off x="0" y="1836723"/>
          <a:ext cx="73968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C4B762-99AC-5F48-A942-14899CC7301E}">
      <dsp:nvSpPr>
        <dsp:cNvPr id="0" name=""/>
        <dsp:cNvSpPr/>
      </dsp:nvSpPr>
      <dsp:spPr>
        <a:xfrm>
          <a:off x="0" y="1836723"/>
          <a:ext cx="7396843" cy="612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Kleine Aufgaben oder Rätsel lösen</a:t>
          </a:r>
          <a:endParaRPr lang="en-US" sz="2000" kern="1200" dirty="0"/>
        </a:p>
      </dsp:txBody>
      <dsp:txXfrm>
        <a:off x="0" y="1836723"/>
        <a:ext cx="7396843" cy="612241"/>
      </dsp:txXfrm>
    </dsp:sp>
    <dsp:sp modelId="{A309FC98-A759-0941-A14A-8D9ABD5579B1}">
      <dsp:nvSpPr>
        <dsp:cNvPr id="0" name=""/>
        <dsp:cNvSpPr/>
      </dsp:nvSpPr>
      <dsp:spPr>
        <a:xfrm>
          <a:off x="0" y="2448964"/>
          <a:ext cx="73968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8969CC-70FB-AB4C-8F53-E85179C51BA9}">
      <dsp:nvSpPr>
        <dsp:cNvPr id="0" name=""/>
        <dsp:cNvSpPr/>
      </dsp:nvSpPr>
      <dsp:spPr>
        <a:xfrm>
          <a:off x="0" y="2448965"/>
          <a:ext cx="7396843" cy="612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Selbst Inhalte teilen</a:t>
          </a:r>
          <a:endParaRPr lang="en-US" sz="2000" kern="1200" dirty="0"/>
        </a:p>
      </dsp:txBody>
      <dsp:txXfrm>
        <a:off x="0" y="2448965"/>
        <a:ext cx="7396843" cy="612241"/>
      </dsp:txXfrm>
    </dsp:sp>
    <dsp:sp modelId="{BECE6B81-B92D-DD40-9373-AC9C92839164}">
      <dsp:nvSpPr>
        <dsp:cNvPr id="0" name=""/>
        <dsp:cNvSpPr/>
      </dsp:nvSpPr>
      <dsp:spPr>
        <a:xfrm>
          <a:off x="0" y="3061206"/>
          <a:ext cx="73968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87467E-4FC8-314C-A7D1-A91BD7863236}">
      <dsp:nvSpPr>
        <dsp:cNvPr id="0" name=""/>
        <dsp:cNvSpPr/>
      </dsp:nvSpPr>
      <dsp:spPr>
        <a:xfrm>
          <a:off x="0" y="3061206"/>
          <a:ext cx="7396843" cy="612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Den fachbezogenen Austausch in einem digitalen Kommunikationstool proben</a:t>
          </a:r>
          <a:endParaRPr lang="en-US" sz="2000" kern="1200" dirty="0"/>
        </a:p>
      </dsp:txBody>
      <dsp:txXfrm>
        <a:off x="0" y="3061206"/>
        <a:ext cx="7396843" cy="612241"/>
      </dsp:txXfrm>
    </dsp:sp>
    <dsp:sp modelId="{B9D90F06-BAD0-7747-851C-867D0257075C}">
      <dsp:nvSpPr>
        <dsp:cNvPr id="0" name=""/>
        <dsp:cNvSpPr/>
      </dsp:nvSpPr>
      <dsp:spPr>
        <a:xfrm>
          <a:off x="0" y="3673447"/>
          <a:ext cx="73968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D613F-B7D9-BC46-8F37-97841CA9BED8}">
      <dsp:nvSpPr>
        <dsp:cNvPr id="0" name=""/>
        <dsp:cNvSpPr/>
      </dsp:nvSpPr>
      <dsp:spPr>
        <a:xfrm>
          <a:off x="0" y="3673447"/>
          <a:ext cx="7396843" cy="612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2-3 Nachrichten pro Woche von Ausbildenden</a:t>
          </a:r>
          <a:endParaRPr lang="en-US" sz="2000" kern="1200" dirty="0"/>
        </a:p>
      </dsp:txBody>
      <dsp:txXfrm>
        <a:off x="0" y="3673447"/>
        <a:ext cx="7396843" cy="612241"/>
      </dsp:txXfrm>
    </dsp:sp>
    <dsp:sp modelId="{01F8C4DB-81EE-A547-869A-28E401E706A9}">
      <dsp:nvSpPr>
        <dsp:cNvPr id="0" name=""/>
        <dsp:cNvSpPr/>
      </dsp:nvSpPr>
      <dsp:spPr>
        <a:xfrm>
          <a:off x="0" y="4285688"/>
          <a:ext cx="73968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00438-0DD0-074A-BDF8-CB3E33D65395}">
      <dsp:nvSpPr>
        <dsp:cNvPr id="0" name=""/>
        <dsp:cNvSpPr/>
      </dsp:nvSpPr>
      <dsp:spPr>
        <a:xfrm>
          <a:off x="0" y="4285688"/>
          <a:ext cx="7396843" cy="612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Vorteil: Trennung von privater und ausbildungsbezogener Kommunikation</a:t>
          </a:r>
          <a:endParaRPr lang="en-US" sz="2000" kern="1200" dirty="0"/>
        </a:p>
      </dsp:txBody>
      <dsp:txXfrm>
        <a:off x="0" y="4285688"/>
        <a:ext cx="7396843" cy="612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2FBC-1C5A-1A4F-8EEC-798D6CEC5CF5}" type="datetimeFigureOut">
              <a:rPr lang="de-DE" smtClean="0"/>
              <a:t>21.12.21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668D-0A0F-294B-B18C-405D88F60A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66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werden im Rahmen des Baukastens der Medienkompetenz auch mittels eines Messengers mit Ihnen kommunizieren und Ihnen hier Inhalte bereitstellen. Hierfür haben wir den Messenger Threema ausgewählt.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Messenger sind aus dem Privat- und Berufsleben der meisten Menschen als Kommunikationsmittel nicht mehr wegzudenken. Die meisten von Ihnen nutzen für private Zwecke sicherlich einen Messenger, wahrscheinlich die meisten WhatsApp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kurze Abfrage, wer WhatsApp oder einen anderen Messenger nutzt?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Messenger finden auch mehr und mehr Anwendung in Unternehmen und im Büroalltag, sodass die Nutzung für Fachinhalte und Projektabsprachen hier in der Ausbildung bereits etwas geübt werden soll. </a:t>
            </a:r>
          </a:p>
          <a:p>
            <a:pPr marL="171450" indent="-171450">
              <a:buFont typeface="Symbol" pitchFamily="2" charset="2"/>
              <a:buChar char="-"/>
            </a:pPr>
            <a:endParaRPr lang="de-DE" i="1" dirty="0"/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0109D-9CE9-DA45-9529-E3869B0E6E5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72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Threema erhalten Sie hier in der Ausbildung (speziell: Baukasten der Medienkompetenz) die Möglichkeit, </a:t>
            </a:r>
          </a:p>
          <a:p>
            <a:pPr marL="0" lvl="0" indent="0">
              <a:buFontTx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 und zusätzliche Wege zu finden, wie sie sich mit Inhalten und Themen auseinandersetzen können. Dies kann beim Lernen helfen. Dabei ist auch Spielerisches und Unterhaltsames.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Fragen zu stellen (an die Ausbildenden und an Mitlernende)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 über Themen auszutauschen (z.B. bei Gruppenarbeiten, aber auch unabhängig davon)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kleinen Aufgaben oder Rätseln teilzunehmen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selbst Inhalte zu teilen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fachbezogenen Austausch in einem digitalen Kommunikationstool zu proben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unserer Seite aus wird ca. 2-3x pro Woche eine Nachricht kommen, die sich auf die in Medienkompetenz behandelten Themen beziehen.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Vorteil kann sein: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nutzen sicherlich WhatsApp sowieso mit anderen TN.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 Messenger, den Sie nur für die Ausbildung nutzen, kann es Ihnen erleichtern, eine klare Trennung zwischen Arbeits- und Freizeit zu schaffen.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 Sie können entscheiden, den Messenger, der für die Ausbildung genutzt wird, zu freien Zeiten nicht zu öffnen.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Gleichzeitig können Sie Ihre private Kommunikation wie gewohnt über einen anderen Messenger pflegen.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Selbstverständlich steht es Ihnen dennoch frei, den Messenger auch privat zu nutzen. Wir laden Sie sogar herzlich dazu ein, im Freundes- und Bekanntenkreis Ihre neu gewonnenen Kenntnisse über Datenschutz im Hinblick auf Messenger (insbesondere WhatsApp) zu teilen. Dazu gleich mehr.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8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WhatsApp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Entspricht nicht den Vorgaben der Europäischen Datenschutz-Grundverordnung (DSGVO).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Datenschützer kritisieren WhatsApp besonders dafür dass…</a:t>
            </a:r>
          </a:p>
          <a:p>
            <a:pPr marL="628650" lvl="1" indent="-171450">
              <a:buFont typeface="Symbol" pitchFamily="2" charset="2"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WhatsApp das Adressbuch der Nutzenden vollständig auf den eigenen Servern speichert. Wenn Sie WhatsApp installiert haben, geben Sie also alle Daten all Ihrer Kontakte direkt an WhatsApp: Das ist nur erlaubt, wenn Sie alle Ihre Kontakte um Erlaubnis gebeten haben, ihre Personendaten weiterzugeben, und das tut natürlich niemand. </a:t>
            </a:r>
          </a:p>
          <a:p>
            <a:pPr marL="628650" lvl="1" indent="-171450">
              <a:buFont typeface="Symbol" pitchFamily="2" charset="2"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Meta-Daten der Nutzenden und ihrer Kommunikationen unverschlüsselt auf den WhatsApp-Servern im Klartext gespeichert und analytisch verarbeitet werden. Also z.B. Anzahl und Zeitpunkte der Nachrichten, Dauer und Zeiten von Telefonaten, Netzwerke von Kontakten, wer mit wem kommuniziert.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offiziellen/institutionellen Kontexten (in Unternehmen, in Bildungseinrichtungen) darf WhatsApp daher oft nicht verwendet werden (variiert von Bundesland zu Bundesland). Also auch nicht zur Kommunikation im Kollegium und zwischen Ausbildenden und Lernenden.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Threema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Daher laden wir Sie heute ein, sich Threema zu installieren.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Threema entspricht der DSGVO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kann es nutzen ohne dass man persönliche Daten (z.B. die Telefonnummer) angeben muss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werden keine Daten gesammelt, gespeichert und ausgewertet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Schutz der Privatsphäre und der Datenschutz sind gewährleistet.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Threema darf daher in Bildungseinrichtungen verwendet werden.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96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0109D-9CE9-DA45-9529-E3869B0E6E5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97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slernbuero.de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hs-niederrhein.de/fileadmin/dateien/Institute_und_Kompetenzzentren/SO.CON/Projekt_PDFs/191026_ProjektPDF_IDiT.pdf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9ADE-E276-094E-A608-1254DD5A73FE}" type="datetime1">
              <a:rPr lang="de-DE" smtClean="0"/>
              <a:t>21.12.21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65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F957-E6BF-3E49-8746-63D915841B7F}" type="datetime1">
              <a:rPr lang="de-DE" smtClean="0"/>
              <a:t>21.12.21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74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A4A-D31B-1444-9D1C-BFD25AE3F0F9}" type="datetime1">
              <a:rPr lang="de-DE" smtClean="0"/>
              <a:t>21.12.21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76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0A9D60E6-EE7B-B944-A14E-234C2E9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8142513" cy="14148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Kontaktdaten &amp; Infos</a:t>
            </a:r>
          </a:p>
        </p:txBody>
      </p:sp>
      <p:sp>
        <p:nvSpPr>
          <p:cNvPr id="15" name="Copy">
            <a:extLst>
              <a:ext uri="{FF2B5EF4-FFF2-40B4-BE49-F238E27FC236}">
                <a16:creationId xmlns:a16="http://schemas.microsoft.com/office/drawing/2014/main" id="{8C20E364-1070-6247-94B1-F4AFCC1C27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584134"/>
            <a:ext cx="7518627" cy="3196209"/>
          </a:xfrm>
        </p:spPr>
        <p:txBody>
          <a:bodyPr lIns="0"/>
          <a:lstStyle>
            <a:lvl1pPr>
              <a:spcBef>
                <a:spcPts val="600"/>
              </a:spcBef>
              <a:defRPr baseline="0"/>
            </a:lvl1pPr>
            <a:lvl2pPr marL="0" indent="0">
              <a:spcBef>
                <a:spcPts val="600"/>
              </a:spcBef>
              <a:buNone/>
              <a:defRPr b="1"/>
            </a:lvl2pPr>
            <a:lvl3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Das Lernbüro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7AEA6DF-76D2-B54E-8AB4-C23C19E48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83570" y="262089"/>
            <a:ext cx="3280487" cy="1083600"/>
          </a:xfrm>
          <a:prstGeom prst="rect">
            <a:avLst/>
          </a:prstGeom>
        </p:spPr>
      </p:pic>
      <p:sp>
        <p:nvSpPr>
          <p:cNvPr id="11" name="Copy">
            <a:extLst>
              <a:ext uri="{FF2B5EF4-FFF2-40B4-BE49-F238E27FC236}">
                <a16:creationId xmlns:a16="http://schemas.microsoft.com/office/drawing/2014/main" id="{59C52B23-3B64-FB4F-9801-B29864AAB7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607705" y="1584133"/>
            <a:ext cx="3156351" cy="3196209"/>
          </a:xfrm>
        </p:spPr>
        <p:txBody>
          <a:bodyPr lIns="0"/>
          <a:lstStyle>
            <a:lvl1pPr>
              <a:spcBef>
                <a:spcPts val="600"/>
              </a:spcBef>
              <a:defRPr sz="1200" baseline="0"/>
            </a:lvl1pPr>
            <a:lvl2pPr marL="0" indent="0">
              <a:spcBef>
                <a:spcPts val="600"/>
              </a:spcBef>
              <a:buNone/>
              <a:defRPr b="1"/>
            </a:lvl2pPr>
            <a:lvl3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Impressum</a:t>
            </a:r>
          </a:p>
          <a:p>
            <a:pPr lvl="0"/>
            <a:r>
              <a:rPr lang="de-DE" noProof="0"/>
              <a:t>Quellenangabe / Bild Introseite:</a:t>
            </a:r>
          </a:p>
          <a:p>
            <a:pPr lvl="0"/>
            <a:r>
              <a:rPr lang="de-DE" noProof="0"/>
              <a:t>Hochschule Niederrhein/DAS LERNBÜRO/IDiT – 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3931355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762DB21-0113-C64E-86A3-748EE53C20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rgbClr val="741426"/>
                </a:solidFill>
              </a:defRPr>
            </a:lvl1pPr>
          </a:lstStyle>
          <a:p>
            <a:r>
              <a:rPr lang="de-DE" noProof="0"/>
              <a:t>Titel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F22DA875-D054-584D-945B-3FBA6BB8A4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Untertitel und Verfasser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E62736-26F5-D742-BD85-8D4D3BF205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83570" y="262089"/>
            <a:ext cx="3280487" cy="1083600"/>
          </a:xfrm>
          <a:prstGeom prst="rect">
            <a:avLst/>
          </a:prstGeom>
        </p:spPr>
      </p:pic>
      <p:sp>
        <p:nvSpPr>
          <p:cNvPr id="8" name="License statement">
            <a:extLst>
              <a:ext uri="{FF2B5EF4-FFF2-40B4-BE49-F238E27FC236}">
                <a16:creationId xmlns:a16="http://schemas.microsoft.com/office/drawing/2014/main" id="{5D9DC836-EBDE-8E4D-BAA8-5C27DBE5A9E7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de-DE" sz="1000" b="0" noProof="0" dirty="0">
                <a:solidFill>
                  <a:srgbClr val="74142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Website: Das Lernbüro</a:t>
            </a:r>
            <a:endParaRPr lang="de-DE" sz="1000" b="0" noProof="0" dirty="0">
              <a:solidFill>
                <a:srgbClr val="741426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A8F621-D59B-1941-806E-BB82D5173A6B}"/>
              </a:ext>
            </a:extLst>
          </p:cNvPr>
          <p:cNvSpPr txBox="1"/>
          <p:nvPr userDrawn="1"/>
        </p:nvSpPr>
        <p:spPr>
          <a:xfrm>
            <a:off x="835378" y="6581422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endParaRPr lang="de-DE" sz="1000" b="0" noProof="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E52219-C4DD-E744-B40B-3C98D1D66C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331749" y="5684504"/>
            <a:ext cx="5255457" cy="1007896"/>
          </a:xfrm>
          <a:prstGeom prst="rect">
            <a:avLst/>
          </a:prstGeom>
        </p:spPr>
      </p:pic>
      <p:sp>
        <p:nvSpPr>
          <p:cNvPr id="12" name="Date">
            <a:extLst>
              <a:ext uri="{FF2B5EF4-FFF2-40B4-BE49-F238E27FC236}">
                <a16:creationId xmlns:a16="http://schemas.microsoft.com/office/drawing/2014/main" id="{C112D87A-A072-0547-8AFA-5F0F07988554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fld id="{9FF8C6EE-14AA-4795-80CA-14765B9F1F4F}" type="datetime1">
              <a:rPr lang="de-DE" sz="1000" smtClean="0"/>
              <a:pPr algn="l"/>
              <a:t>21.12.21</a:t>
            </a:fld>
            <a:endParaRPr lang="de-DE" sz="1000" b="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7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EC82-6711-C54D-BD1E-E4A5B40F5038}" type="datetime1">
              <a:rPr lang="de-DE" smtClean="0"/>
              <a:t>21.12.21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2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E7C2-CA59-D041-8FC6-BC87A71DB1A6}" type="datetime1">
              <a:rPr lang="de-DE" smtClean="0"/>
              <a:t>21.12.21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25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C131-D37A-5847-9245-1C6F754DB14F}" type="datetime1">
              <a:rPr lang="de-DE" smtClean="0"/>
              <a:t>21.12.21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09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463B-88E6-444F-AC5A-17900E4CFBEE}" type="datetime1">
              <a:rPr lang="de-DE" smtClean="0"/>
              <a:t>21.12.21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3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2180-9266-E34E-B6B6-7C1EE78665C1}" type="datetime1">
              <a:rPr lang="de-DE" smtClean="0"/>
              <a:t>21.12.21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07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6506-358B-8B49-8640-EE09EB9FEBF5}" type="datetime1">
              <a:rPr lang="de-DE" smtClean="0"/>
              <a:t>21.12.21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8281-8027-4449-8AD7-A30CB8B4997A}" type="datetime1">
              <a:rPr lang="de-DE" smtClean="0"/>
              <a:t>21.12.21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02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4370-CDD2-AF4B-963F-C7F49CFE6702}" type="datetime1">
              <a:rPr lang="de-DE" smtClean="0"/>
              <a:t>21.12.21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82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3E7A-C546-184C-94C6-C316AC9F9E60}" type="datetime1">
              <a:rPr lang="de-DE" smtClean="0"/>
              <a:t>21.12.21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0256B-24AA-EB4A-ACD6-BC66507D0B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39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daslernbuero.de/medienkompetenz/06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de-de/topic/einf&#252;gen-von-piktogrammen-in-microsoft-office-e2459f17-3996-4795-996e-b9a13486fa79" TargetMode="External"/><Relationship Id="rId5" Type="http://schemas.openxmlformats.org/officeDocument/2006/relationships/hyperlink" Target="https://creativecommons.org/licenses/by-sa/4.0/deed.de" TargetMode="External"/><Relationship Id="rId4" Type="http://schemas.openxmlformats.org/officeDocument/2006/relationships/hyperlink" Target="https://idit.online/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CC407-F8CF-674C-8FE2-478EE80D6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63" y="2849526"/>
            <a:ext cx="9789925" cy="167927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167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Messenger “Threema“ in der Ausbildung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8347E6-15CA-7F4E-B33D-1430B83E49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Jule Murmann (TH Köln)</a:t>
            </a:r>
          </a:p>
        </p:txBody>
      </p:sp>
    </p:spTree>
    <p:extLst>
      <p:ext uri="{BB962C8B-B14F-4D97-AF65-F5344CB8AC3E}">
        <p14:creationId xmlns:p14="http://schemas.microsoft.com/office/powerpoint/2010/main" val="128443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F2101-0D31-4741-9EE6-0EEC5840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Messenger: Möglichkeiten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64010A-0E52-D741-9C8A-6F2A9985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13" name="Inhaltsplatzhalter 2" descr="•Neue und zusätzliche Wege zu Inhalten und Themen, fördert das Lernen&#10;•Fragen stellen (an die Ausbildenden und an Mitlernende)&#10;•Sich über Themen auszutauschen (z.B. bei Gruppenarbeiten)&#10;•Kleine Aufgaben oder Rätsel lösen&#10;•Selbst Inhalte teilen&#10;•Den fachbezogenen Austausch in einem digitalen Kommunikationstool proben&#10;•2-3 Nachrichten pro Woche von Ausbildern&#10;•Vorteil: Trennung von privater und ausbildungsbezogener Kommunikation&#10;">
            <a:extLst>
              <a:ext uri="{FF2B5EF4-FFF2-40B4-BE49-F238E27FC236}">
                <a16:creationId xmlns:a16="http://schemas.microsoft.com/office/drawing/2014/main" id="{53ADE0B5-FB68-C949-964A-0D354F895A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092560"/>
              </p:ext>
            </p:extLst>
          </p:nvPr>
        </p:nvGraphicFramePr>
        <p:xfrm>
          <a:off x="4392386" y="1642817"/>
          <a:ext cx="7396843" cy="489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646A3BB1-B824-DC4E-AA2A-E9EC67DD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269" y="2488095"/>
            <a:ext cx="4120137" cy="27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1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260B2-8DF8-304B-BD47-7670CA5D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Threema und nicht WhatsApp?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4C602AA-DA42-7D44-8CCF-55CCA057F5D5}"/>
              </a:ext>
            </a:extLst>
          </p:cNvPr>
          <p:cNvSpPr/>
          <p:nvPr/>
        </p:nvSpPr>
        <p:spPr>
          <a:xfrm>
            <a:off x="1319549" y="2845898"/>
            <a:ext cx="4223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dirty="0"/>
              <a:t>WhatsApp hat große datenschutzrechtliche Probleme </a:t>
            </a:r>
          </a:p>
        </p:txBody>
      </p:sp>
      <p:pic>
        <p:nvPicPr>
          <p:cNvPr id="6" name="Grafik 5" descr="Schild Häkchen">
            <a:extLst>
              <a:ext uri="{FF2B5EF4-FFF2-40B4-BE49-F238E27FC236}">
                <a16:creationId xmlns:a16="http://schemas.microsoft.com/office/drawing/2014/main" id="{A71670E3-D63B-CC45-BB63-4CE874AC2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9199" y="1690688"/>
            <a:ext cx="4223252" cy="422325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E5E167-A72C-4D44-BF17-EBB7A135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34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16930-741A-9D42-8B05-82525FB5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von WhatsApp</a:t>
            </a:r>
            <a:r>
              <a:rPr lang="de-DE" baseline="0" dirty="0"/>
              <a:t> und </a:t>
            </a:r>
            <a:r>
              <a:rPr lang="de-DE" baseline="0" dirty="0" err="1"/>
              <a:t>Threema</a:t>
            </a:r>
            <a:endParaRPr lang="de-DE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97DE92E4-423F-7148-A800-AC4221FEC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814931"/>
              </p:ext>
            </p:extLst>
          </p:nvPr>
        </p:nvGraphicFramePr>
        <p:xfrm>
          <a:off x="0" y="0"/>
          <a:ext cx="12192000" cy="69913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16111005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056082825"/>
                    </a:ext>
                  </a:extLst>
                </a:gridCol>
              </a:tblGrid>
              <a:tr h="502017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WhatsApp</a:t>
                      </a:r>
                    </a:p>
                  </a:txBody>
                  <a:tcPr>
                    <a:solidFill>
                      <a:srgbClr val="E785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Threema </a:t>
                      </a:r>
                    </a:p>
                  </a:txBody>
                  <a:tcPr>
                    <a:solidFill>
                      <a:srgbClr val="E785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124930"/>
                  </a:ext>
                </a:extLst>
              </a:tr>
              <a:tr h="1063095">
                <a:tc>
                  <a:txBody>
                    <a:bodyPr/>
                    <a:lstStyle/>
                    <a:p>
                      <a:r>
                        <a:rPr lang="de-DE" sz="2200" dirty="0"/>
                        <a:t>Entspricht </a:t>
                      </a:r>
                      <a:r>
                        <a:rPr lang="de-DE" sz="2200" u="none" dirty="0"/>
                        <a:t>nicht</a:t>
                      </a:r>
                      <a:r>
                        <a:rPr lang="de-DE" sz="2200" dirty="0"/>
                        <a:t> den Bestimmungen der Europäischen Datenschutz-Grundverordnung (DSGVO)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200" dirty="0">
                          <a:effectLst/>
                        </a:rPr>
                        <a:t>Entspricht den Bestimmungen der DSGVO.</a:t>
                      </a:r>
                      <a:endParaRPr lang="de-DE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632410"/>
                  </a:ext>
                </a:extLst>
              </a:tr>
              <a:tr h="987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/>
                        <a:t>Kann nur durch Preisgabe von Telefonnummer verwendet werden.</a:t>
                      </a:r>
                      <a:endParaRPr lang="de-DE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effectLst/>
                        </a:rPr>
                        <a:t>Keine Preisgabe von Daten notwendig, stattdessen eigene Threema-ID (Erkennungsnummer).</a:t>
                      </a:r>
                      <a:endParaRPr lang="de-DE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095041"/>
                  </a:ext>
                </a:extLst>
              </a:tr>
              <a:tr h="1063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/>
                        <a:t>Zugriff auf die Kontaktlisten der Nutzenden: Alle Kontakte der Kunden speichert WhatsApp auf den eigenen Servern.</a:t>
                      </a:r>
                      <a:endParaRPr lang="de-DE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effectLst/>
                        </a:rPr>
                        <a:t>Funktioniert auch ohne Zugriff auf Kontaktlisten.</a:t>
                      </a:r>
                      <a:endParaRPr lang="de-DE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05948"/>
                  </a:ext>
                </a:extLst>
              </a:tr>
              <a:tr h="1063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effectLst/>
                        </a:rPr>
                        <a:t>Meta-Daten der Nutzenden und ihrer Kommunikation werden gesammelt, gespeichert und analysiert</a:t>
                      </a:r>
                      <a:endParaRPr lang="de-DE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effectLst/>
                        </a:rPr>
                        <a:t>Keine Sammlung und Speicherung von Meta-Daten.</a:t>
                      </a:r>
                      <a:endParaRPr lang="de-DE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05766"/>
                  </a:ext>
                </a:extLst>
              </a:tr>
              <a:tr h="1063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effectLst/>
                        </a:rPr>
                        <a:t>Darf in offiziellen Kontexten (Unternehmen, Bildungseinrichtungen) oft nicht verwendet werden.</a:t>
                      </a:r>
                      <a:endParaRPr lang="de-DE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effectLst/>
                        </a:rPr>
                        <a:t>Darf aufgrund Einhaltung der DSGVO in offiziellen Kontexten verwendet werden.</a:t>
                      </a:r>
                      <a:endParaRPr lang="de-DE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673624"/>
                  </a:ext>
                </a:extLst>
              </a:tr>
              <a:tr h="986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rgbClr val="FF0000"/>
                          </a:solidFill>
                          <a:effectLst/>
                        </a:rPr>
                        <a:t>Datenschutz und Schutz der Privatsphäre werden </a:t>
                      </a:r>
                      <a:r>
                        <a:rPr lang="de-DE" sz="2200" b="1" dirty="0">
                          <a:solidFill>
                            <a:srgbClr val="FF0000"/>
                          </a:solidFill>
                          <a:effectLst/>
                        </a:rPr>
                        <a:t>nicht</a:t>
                      </a:r>
                      <a:r>
                        <a:rPr lang="de-DE" sz="2200" dirty="0">
                          <a:solidFill>
                            <a:srgbClr val="FF0000"/>
                          </a:solidFill>
                          <a:effectLst/>
                        </a:rPr>
                        <a:t> berücksichtigt</a:t>
                      </a:r>
                      <a:endParaRPr lang="de-DE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Datenschutz und Schutz der Privatsphäre werden berücksichtigt</a:t>
                      </a:r>
                      <a:endParaRPr lang="de-DE" sz="2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618395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57214BDE-F990-CF40-8A97-A25CBA29B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896" y="6350"/>
            <a:ext cx="487820" cy="489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5C1E98D-0028-B044-A066-737A93ED4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034" y="6350"/>
            <a:ext cx="489112" cy="489112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93A3AD-7833-C74B-AD7C-F22C6ED2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32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AB6F9-8595-F444-B825-F3FED526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Bildnachweis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3F2547-473F-8744-A13D-D0D887255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Folie 2: Messenger zum Lernen nutzen. Von Jule Murmann, </a:t>
            </a:r>
            <a:r>
              <a:rPr lang="de-DE" sz="1600" dirty="0">
                <a:hlinkClick r:id="rId2"/>
              </a:rPr>
              <a:t>CC BY-SA 4.0</a:t>
            </a:r>
            <a:r>
              <a:rPr lang="de-DE" sz="1600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62CFCC-2F52-AA4F-84FB-363DF558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66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9EF27-EDDE-2240-B8E5-9A7808BC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25"/>
            <a:ext cx="8142513" cy="14148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Lizenzhinweise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7184DF2-66B8-4764-8D19-5B7E90E1A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62998"/>
            <a:ext cx="4988497" cy="2932004"/>
          </a:xfrm>
        </p:spPr>
        <p:txBody>
          <a:bodyPr>
            <a:normAutofit/>
          </a:bodyPr>
          <a:lstStyle/>
          <a:p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Autor:innen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Jule Murmann für TH Köln, Markus Lindenberg und Edmund Fuchs für BFW Köln.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Titel: Baukasten der Medienkompetenz | Modul 6: Kommunizieren und kooperieren | Messenger „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Threema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“ in der Ausbildung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Diese Datei und weitere Materialien des Themenbereichs finden Sie an </a:t>
            </a: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dieser Stelle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auf der Lernplattform DAS LERNBÜRO.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Dieses Dokument entstand im Rahmen des Projekts IDiT. BMBF-Förderkennzeichen: 01PE18015. Auf der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Projekt-Webseite idit.online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erfahren Sie mehr.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58CAB2C9-6B90-417E-A251-7089E56D0603}"/>
              </a:ext>
            </a:extLst>
          </p:cNvPr>
          <p:cNvSpPr txBox="1">
            <a:spLocks/>
          </p:cNvSpPr>
          <p:nvPr/>
        </p:nvSpPr>
        <p:spPr>
          <a:xfrm>
            <a:off x="5826695" y="1962998"/>
            <a:ext cx="5657381" cy="27694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>
              <a:cs typeface="Arial" panose="020B0604020202020204" pitchFamily="34" charset="0"/>
            </a:endParaRPr>
          </a:p>
          <a:p>
            <a:r>
              <a:rPr lang="de-DE" sz="1600" dirty="0">
                <a:cs typeface="Arial" panose="020B0604020202020204" pitchFamily="34" charset="0"/>
              </a:rPr>
              <a:t>		</a:t>
            </a:r>
            <a:r>
              <a:rPr lang="de-DE" sz="1100" dirty="0">
                <a:cs typeface="Arial" panose="020B0604020202020204" pitchFamily="34" charset="0"/>
              </a:rPr>
              <a:t>2021. Der Lizenzvertrag ist hier abrufbar: </a:t>
            </a:r>
            <a:r>
              <a:rPr lang="de-DE" sz="1100" dirty="0"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creativecommons.org/licenses/by-sa/4.0/deed.de</a:t>
            </a:r>
            <a:r>
              <a:rPr lang="de-DE" sz="1100" dirty="0">
                <a:cs typeface="Arial" panose="020B0604020202020204" pitchFamily="34" charset="0"/>
              </a:rPr>
              <a:t>. </a:t>
            </a:r>
          </a:p>
          <a:p>
            <a:r>
              <a:rPr lang="de-DE" sz="1100" dirty="0">
                <a:cs typeface="Arial" panose="020B0604020202020204" pitchFamily="34" charset="0"/>
              </a:rPr>
              <a:t>Verwendung von Logos unter Markenrecht. Piktogramme: MS Office 365; lizenzfrei nutzbar mit </a:t>
            </a:r>
            <a:r>
              <a:rPr lang="de-DE" sz="1100" dirty="0"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Genehmigung</a:t>
            </a:r>
            <a:r>
              <a:rPr lang="de-DE" sz="1100" dirty="0">
                <a:cs typeface="Arial" panose="020B0604020202020204" pitchFamily="34" charset="0"/>
              </a:rPr>
              <a:t> von Microsoft.</a:t>
            </a:r>
          </a:p>
          <a:p>
            <a:endParaRPr lang="de-DE" sz="1100" dirty="0">
              <a:cs typeface="Arial" panose="020B0604020202020204" pitchFamily="34" charset="0"/>
            </a:endParaRPr>
          </a:p>
          <a:p>
            <a:endParaRPr lang="de-DE" sz="1100" dirty="0"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12" name="Grafik 11" descr="Logo zur CC BY-SA Lizenz&#10;&#10;https://creativecommons.org/licenses/by-sa/4.0/">
            <a:hlinkClick r:id="rId5" tooltip="Website creative commons Lizenz"/>
            <a:extLst>
              <a:ext uri="{FF2B5EF4-FFF2-40B4-BE49-F238E27FC236}">
                <a16:creationId xmlns:a16="http://schemas.microsoft.com/office/drawing/2014/main" id="{DE236F61-A570-4FA2-A897-57A86FD00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443" y="1962998"/>
            <a:ext cx="1766456" cy="607219"/>
          </a:xfrm>
          <a:prstGeom prst="rect">
            <a:avLst/>
          </a:prstGeom>
        </p:spPr>
      </p:pic>
      <p:pic>
        <p:nvPicPr>
          <p:cNvPr id="4" name="Grafik 3" descr="Logos der Verbundpartner des Projekts IDiT: BFW Köln, Technische Hochschule Köln, Hochschule Niederrhein">
            <a:extLst>
              <a:ext uri="{FF2B5EF4-FFF2-40B4-BE49-F238E27FC236}">
                <a16:creationId xmlns:a16="http://schemas.microsoft.com/office/drawing/2014/main" id="{236F6B58-55CB-304C-86FC-038D1B064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443" y="3225498"/>
            <a:ext cx="5183731" cy="851636"/>
          </a:xfrm>
          <a:prstGeom prst="rect">
            <a:avLst/>
          </a:prstGeom>
        </p:spPr>
      </p:pic>
      <p:pic>
        <p:nvPicPr>
          <p:cNvPr id="19" name="Grafik 18" descr="Logos der Geldgeber: Bundesministerium für Bildung und Forschung, Europäischer Sozialfonds, Europäische Union und Slogan: Zusammen, Zukunft, Gestalten.">
            <a:extLst>
              <a:ext uri="{FF2B5EF4-FFF2-40B4-BE49-F238E27FC236}">
                <a16:creationId xmlns:a16="http://schemas.microsoft.com/office/drawing/2014/main" id="{EE2D00EC-AEAB-A54B-AAEF-26A81BD506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452" y="4732415"/>
            <a:ext cx="10576348" cy="20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8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DIT">
      <a:dk1>
        <a:sysClr val="windowText" lastClr="000000"/>
      </a:dk1>
      <a:lt1>
        <a:sysClr val="window" lastClr="FFFFFF"/>
      </a:lt1>
      <a:dk2>
        <a:srgbClr val="009499"/>
      </a:dk2>
      <a:lt2>
        <a:srgbClr val="9BC22B"/>
      </a:lt2>
      <a:accent1>
        <a:srgbClr val="07A1E2"/>
      </a:accent1>
      <a:accent2>
        <a:srgbClr val="DC3555"/>
      </a:accent2>
      <a:accent3>
        <a:srgbClr val="EF8A26"/>
      </a:accent3>
      <a:accent4>
        <a:srgbClr val="BF4191"/>
      </a:accent4>
      <a:accent5>
        <a:srgbClr val="4C4596"/>
      </a:accent5>
      <a:accent6>
        <a:srgbClr val="FFDA29"/>
      </a:accent6>
      <a:hlink>
        <a:srgbClr val="00B0F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Macintosh PowerPoint</Application>
  <PresentationFormat>Breitbild</PresentationFormat>
  <Paragraphs>86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Symbol</vt:lpstr>
      <vt:lpstr>Office</vt:lpstr>
      <vt:lpstr>Messenger “Threema“ in der Ausbildung</vt:lpstr>
      <vt:lpstr>Messenger: Möglichkeiten</vt:lpstr>
      <vt:lpstr>Warum Threema und nicht WhatsApp?</vt:lpstr>
      <vt:lpstr>Vergleich von WhatsApp und Threema</vt:lpstr>
      <vt:lpstr>Bildnachweis</vt:lpstr>
      <vt:lpstr>Lizenzhinweise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Messenger “Threema“ in der Ausbildung</dc:title>
  <dc:creator>Matthias Murmann</dc:creator>
  <cp:lastModifiedBy>Jule Murmann</cp:lastModifiedBy>
  <cp:revision>54</cp:revision>
  <dcterms:created xsi:type="dcterms:W3CDTF">2020-09-30T10:36:20Z</dcterms:created>
  <dcterms:modified xsi:type="dcterms:W3CDTF">2021-12-21T09:33:56Z</dcterms:modified>
</cp:coreProperties>
</file>