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6" r:id="rId1"/>
  </p:sldMasterIdLst>
  <p:notesMasterIdLst>
    <p:notesMasterId r:id="rId5"/>
  </p:notesMasterIdLst>
  <p:sldIdLst>
    <p:sldId id="380" r:id="rId2"/>
    <p:sldId id="276" r:id="rId3"/>
    <p:sldId id="382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83129"/>
  </p:normalViewPr>
  <p:slideViewPr>
    <p:cSldViewPr snapToGrid="0" snapToObjects="1">
      <p:cViewPr varScale="1">
        <p:scale>
          <a:sx n="105" d="100"/>
          <a:sy n="105" d="100"/>
        </p:scale>
        <p:origin x="3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FC9EE1-CB77-2A43-A59B-C5A993E1C5F5}" type="datetimeFigureOut">
              <a:rPr lang="de-DE" smtClean="0"/>
              <a:t>10.10.21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1A049-6B8E-A24A-A2C8-AD920628995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749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Durchführungshinweis für Lehrende:</a:t>
            </a:r>
          </a:p>
          <a:p>
            <a:pPr marL="171450" indent="-171450">
              <a:buFontTx/>
              <a:buChar char="-"/>
            </a:pPr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Diese Präsentation gibt einen kurzen Überblick über die Themen und Inhalte von Modul 5 des Baukastens der Medienkompetenz: Produzieren und präsentieren / Lernmedien erstellen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30109D-9CE9-DA45-9529-E3869B0E6E5A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6727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30109D-9CE9-DA45-9529-E3869B0E6E5A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76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s://daslernbuero.de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hyperlink" Target="https://www.hs-niederrhein.de/fileadmin/dateien/Institute_und_Kompetenzzentren/SO.CON/Projekt_PDFs/191026_ProjektPDF_IDiT.pdf" TargetMode="Externa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91AF2-98A2-A043-B85A-761B70BF3FBA}" type="datetime1">
              <a:rPr lang="de-DE" smtClean="0"/>
              <a:t>10.10.21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8E4C7-E637-7D47-8414-2C1A5D1B92E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28490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2D612-9A32-704B-BF2A-4990CD8ADBBF}" type="datetime1">
              <a:rPr lang="de-DE" smtClean="0"/>
              <a:t>10.10.21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8E4C7-E637-7D47-8414-2C1A5D1B92E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89771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A9A8C-6691-1D4D-B283-81544DAD8785}" type="datetime1">
              <a:rPr lang="de-DE" smtClean="0"/>
              <a:t>10.10.21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8E4C7-E637-7D47-8414-2C1A5D1B92E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91895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_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762DB21-0113-C64E-86A3-748EE53C204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7063" y="1414800"/>
            <a:ext cx="8207375" cy="3114000"/>
          </a:xfrm>
        </p:spPr>
        <p:txBody>
          <a:bodyPr lIns="0" tIns="0" bIns="0" anchor="b"/>
          <a:lstStyle>
            <a:lvl1pPr algn="l">
              <a:defRPr sz="4400">
                <a:solidFill>
                  <a:srgbClr val="741426"/>
                </a:solidFill>
              </a:defRPr>
            </a:lvl1pPr>
          </a:lstStyle>
          <a:p>
            <a:r>
              <a:rPr lang="de-DE" noProof="0"/>
              <a:t>Titel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F22DA875-D054-584D-945B-3FBA6BB8A42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064" y="4528800"/>
            <a:ext cx="8208000" cy="899252"/>
          </a:xfrm>
        </p:spPr>
        <p:txBody>
          <a:bodyPr lIns="0" tIns="108000" anchor="t">
            <a:noAutofit/>
          </a:bodyPr>
          <a:lstStyle>
            <a:lvl1pPr marL="0" indent="0" algn="l">
              <a:buNone/>
              <a:defRPr sz="15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Untertitel und Verfasser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40E62736-26F5-D742-BD85-8D4D3BF205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83570" y="262089"/>
            <a:ext cx="3280487" cy="1083600"/>
          </a:xfrm>
          <a:prstGeom prst="rect">
            <a:avLst/>
          </a:prstGeom>
        </p:spPr>
      </p:pic>
      <p:sp>
        <p:nvSpPr>
          <p:cNvPr id="8" name="License statement">
            <a:extLst>
              <a:ext uri="{FF2B5EF4-FFF2-40B4-BE49-F238E27FC236}">
                <a16:creationId xmlns:a16="http://schemas.microsoft.com/office/drawing/2014/main" id="{5D9DC836-EBDE-8E4D-BAA8-5C27DBE5A9E7}"/>
              </a:ext>
            </a:extLst>
          </p:cNvPr>
          <p:cNvSpPr txBox="1"/>
          <p:nvPr userDrawn="1"/>
        </p:nvSpPr>
        <p:spPr>
          <a:xfrm>
            <a:off x="1692000" y="6526800"/>
            <a:ext cx="4402800" cy="33120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de-DE" sz="1000" b="0" noProof="0" dirty="0">
                <a:solidFill>
                  <a:srgbClr val="74142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Website: Das Lernbüro</a:t>
            </a:r>
            <a:endParaRPr lang="de-DE" sz="1000" b="0" noProof="0" dirty="0">
              <a:solidFill>
                <a:srgbClr val="741426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2A8F621-D59B-1941-806E-BB82D5173A6B}"/>
              </a:ext>
            </a:extLst>
          </p:cNvPr>
          <p:cNvSpPr txBox="1"/>
          <p:nvPr userDrawn="1"/>
        </p:nvSpPr>
        <p:spPr>
          <a:xfrm>
            <a:off x="835378" y="6581422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endParaRPr lang="de-DE" sz="1000" b="0" noProof="0" dirty="0">
              <a:solidFill>
                <a:schemeClr val="tx1"/>
              </a:solidFill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F1E52219-C4DD-E744-B40B-3C98D1D66C3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331749" y="5684504"/>
            <a:ext cx="5255457" cy="1007895"/>
          </a:xfrm>
          <a:prstGeom prst="rect">
            <a:avLst/>
          </a:prstGeom>
        </p:spPr>
      </p:pic>
      <p:sp>
        <p:nvSpPr>
          <p:cNvPr id="12" name="Date">
            <a:extLst>
              <a:ext uri="{FF2B5EF4-FFF2-40B4-BE49-F238E27FC236}">
                <a16:creationId xmlns:a16="http://schemas.microsoft.com/office/drawing/2014/main" id="{C112D87A-A072-0547-8AFA-5F0F07988554}"/>
              </a:ext>
            </a:extLst>
          </p:cNvPr>
          <p:cNvSpPr txBox="1"/>
          <p:nvPr userDrawn="1"/>
        </p:nvSpPr>
        <p:spPr>
          <a:xfrm>
            <a:off x="-1" y="6526800"/>
            <a:ext cx="1692000" cy="331200"/>
          </a:xfrm>
          <a:prstGeom prst="rect">
            <a:avLst/>
          </a:prstGeom>
          <a:noFill/>
        </p:spPr>
        <p:txBody>
          <a:bodyPr wrap="square" lIns="626400" tIns="0" rIns="0" bIns="0" rtlCol="0" anchor="t">
            <a:noAutofit/>
          </a:bodyPr>
          <a:lstStyle/>
          <a:p>
            <a:pPr algn="l"/>
            <a:fld id="{9FF8C6EE-14AA-4795-80CA-14765B9F1F4F}" type="datetime1">
              <a:rPr lang="de-DE" sz="1000" smtClean="0"/>
              <a:pPr algn="l"/>
              <a:t>10.10.21</a:t>
            </a:fld>
            <a:endParaRPr lang="de-DE" sz="1000" b="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64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bschluss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">
            <a:extLst>
              <a:ext uri="{FF2B5EF4-FFF2-40B4-BE49-F238E27FC236}">
                <a16:creationId xmlns:a16="http://schemas.microsoft.com/office/drawing/2014/main" id="{0A9D60E6-EE7B-B944-A14E-234C2E90C7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" y="1"/>
            <a:ext cx="8142513" cy="1414800"/>
          </a:xfr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Kontaktdaten &amp; Infos</a:t>
            </a:r>
          </a:p>
        </p:txBody>
      </p:sp>
      <p:sp>
        <p:nvSpPr>
          <p:cNvPr id="15" name="Copy">
            <a:extLst>
              <a:ext uri="{FF2B5EF4-FFF2-40B4-BE49-F238E27FC236}">
                <a16:creationId xmlns:a16="http://schemas.microsoft.com/office/drawing/2014/main" id="{8C20E364-1070-6247-94B1-F4AFCC1C27C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3887" y="1584134"/>
            <a:ext cx="7518627" cy="3196209"/>
          </a:xfrm>
        </p:spPr>
        <p:txBody>
          <a:bodyPr lIns="0"/>
          <a:lstStyle>
            <a:lvl1pPr>
              <a:spcBef>
                <a:spcPts val="600"/>
              </a:spcBef>
              <a:defRPr baseline="0"/>
            </a:lvl1pPr>
            <a:lvl2pPr marL="0" indent="0">
              <a:spcBef>
                <a:spcPts val="600"/>
              </a:spcBef>
              <a:buNone/>
              <a:defRPr b="1"/>
            </a:lvl2pPr>
            <a:lvl3pPr marL="180000" indent="-180000">
              <a:spcBef>
                <a:spcPts val="6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0" indent="0">
              <a:spcBef>
                <a:spcPts val="1800"/>
              </a:spcBef>
              <a:buNone/>
              <a:defRPr b="1">
                <a:solidFill>
                  <a:schemeClr val="accent2"/>
                </a:solidFill>
              </a:defRPr>
            </a:lvl4pPr>
            <a:lvl5pPr marL="216000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noProof="0"/>
              <a:t>Das Lernbüro</a:t>
            </a:r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47AEA6DF-76D2-B54E-8AB4-C23C19E484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83570" y="262089"/>
            <a:ext cx="3280487" cy="1083600"/>
          </a:xfrm>
          <a:prstGeom prst="rect">
            <a:avLst/>
          </a:prstGeom>
        </p:spPr>
      </p:pic>
      <p:sp>
        <p:nvSpPr>
          <p:cNvPr id="11" name="Copy">
            <a:extLst>
              <a:ext uri="{FF2B5EF4-FFF2-40B4-BE49-F238E27FC236}">
                <a16:creationId xmlns:a16="http://schemas.microsoft.com/office/drawing/2014/main" id="{59C52B23-3B64-FB4F-9801-B29864AAB768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607705" y="1584133"/>
            <a:ext cx="3156351" cy="3196209"/>
          </a:xfrm>
        </p:spPr>
        <p:txBody>
          <a:bodyPr lIns="0"/>
          <a:lstStyle>
            <a:lvl1pPr>
              <a:spcBef>
                <a:spcPts val="600"/>
              </a:spcBef>
              <a:defRPr sz="1200" baseline="0"/>
            </a:lvl1pPr>
            <a:lvl2pPr marL="0" indent="0">
              <a:spcBef>
                <a:spcPts val="600"/>
              </a:spcBef>
              <a:buNone/>
              <a:defRPr b="1"/>
            </a:lvl2pPr>
            <a:lvl3pPr marL="180000" indent="-180000">
              <a:spcBef>
                <a:spcPts val="6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0" indent="0">
              <a:spcBef>
                <a:spcPts val="1800"/>
              </a:spcBef>
              <a:buNone/>
              <a:defRPr b="1">
                <a:solidFill>
                  <a:schemeClr val="accent2"/>
                </a:solidFill>
              </a:defRPr>
            </a:lvl4pPr>
            <a:lvl5pPr marL="216000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noProof="0"/>
              <a:t>Impressum</a:t>
            </a:r>
          </a:p>
          <a:p>
            <a:pPr lvl="0"/>
            <a:r>
              <a:rPr lang="de-DE" noProof="0"/>
              <a:t>Quellenangabe / Bild Introseite:</a:t>
            </a:r>
          </a:p>
          <a:p>
            <a:pPr lvl="0"/>
            <a:r>
              <a:rPr lang="de-DE" noProof="0"/>
              <a:t>Hochschule Niederrhein/DAS LERNBÜRO/IDiT – stock.adobe.com</a:t>
            </a:r>
          </a:p>
        </p:txBody>
      </p:sp>
    </p:spTree>
    <p:extLst>
      <p:ext uri="{BB962C8B-B14F-4D97-AF65-F5344CB8AC3E}">
        <p14:creationId xmlns:p14="http://schemas.microsoft.com/office/powerpoint/2010/main" val="38845963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59324-23E7-4846-9418-43B4A335C156}" type="datetime1">
              <a:rPr lang="de-DE" smtClean="0"/>
              <a:t>10.10.21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8E4C7-E637-7D47-8414-2C1A5D1B92E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8151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8FD37-936B-2E46-A6E8-97B8C7F98256}" type="datetime1">
              <a:rPr lang="de-DE" smtClean="0"/>
              <a:t>10.10.21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8E4C7-E637-7D47-8414-2C1A5D1B92E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95449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1D7C2-CFC2-CE41-AB15-2217FE2F74A7}" type="datetime1">
              <a:rPr lang="de-DE" smtClean="0"/>
              <a:t>10.10.21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8E4C7-E637-7D47-8414-2C1A5D1B92E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8952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57CAA-DD1E-7E46-8D99-DDFD4F81DFFB}" type="datetime1">
              <a:rPr lang="de-DE" smtClean="0"/>
              <a:t>10.10.21</a:t>
            </a:fld>
            <a:endParaRPr lang="de-D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8E4C7-E637-7D47-8414-2C1A5D1B92E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2313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CA326-D072-DC40-956E-37C29AA6B232}" type="datetime1">
              <a:rPr lang="de-DE" smtClean="0"/>
              <a:t>10.10.21</a:t>
            </a:fld>
            <a:endParaRPr lang="de-D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8E4C7-E637-7D47-8414-2C1A5D1B92E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6711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D2547-F693-6848-AA11-54A220CE9D6D}" type="datetime1">
              <a:rPr lang="de-DE" smtClean="0"/>
              <a:t>10.10.21</a:t>
            </a:fld>
            <a:endParaRPr lang="de-D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8E4C7-E637-7D47-8414-2C1A5D1B92E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78970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E713-12A4-6249-A2F8-3A9D381A0891}" type="datetime1">
              <a:rPr lang="de-DE" smtClean="0"/>
              <a:t>10.10.21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8E4C7-E637-7D47-8414-2C1A5D1B92E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7601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88A6-8D3B-DC40-9283-89C206660261}" type="datetime1">
              <a:rPr lang="de-DE" smtClean="0"/>
              <a:t>10.10.21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8E4C7-E637-7D47-8414-2C1A5D1B92E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41743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26F23-8E72-7A43-8E77-40D29CCC0435}" type="datetime1">
              <a:rPr lang="de-DE" smtClean="0"/>
              <a:t>10.10.21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8E4C7-E637-7D47-8414-2C1A5D1B92E2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393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www.daslernbuero.de/medienkompetenz/05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support.microsoft.com/de-de/topic/einf&#252;gen-von-piktogrammen-in-microsoft-office-e2459f17-3996-4795-996e-b9a13486fa79" TargetMode="External"/><Relationship Id="rId5" Type="http://schemas.openxmlformats.org/officeDocument/2006/relationships/hyperlink" Target="https://creativecommons.org/licenses/by-sa/4.0/deed.de" TargetMode="External"/><Relationship Id="rId4" Type="http://schemas.openxmlformats.org/officeDocument/2006/relationships/hyperlink" Target="https://idit.online/" TargetMode="External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5CC407-F8CF-674C-8FE2-478EE80D65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 5: Produzieren und präsentieren – Lernmedien | Einstieg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88347E6-15CA-7F4E-B33D-1430B83E49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Jule Murmann (TH Köln), Markus Lindenberg und Edmund Fuchs (BFW Köln)</a:t>
            </a:r>
          </a:p>
        </p:txBody>
      </p:sp>
    </p:spTree>
    <p:extLst>
      <p:ext uri="{BB962C8B-B14F-4D97-AF65-F5344CB8AC3E}">
        <p14:creationId xmlns:p14="http://schemas.microsoft.com/office/powerpoint/2010/main" val="1284430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5AADB7-1D98-C943-806D-3D0E900AB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00" y="978102"/>
            <a:ext cx="10588434" cy="1062644"/>
          </a:xfrm>
        </p:spPr>
        <p:txBody>
          <a:bodyPr anchor="b">
            <a:normAutofit/>
          </a:bodyPr>
          <a:lstStyle/>
          <a:p>
            <a:r>
              <a:rPr lang="de-DE" sz="3400" dirty="0">
                <a:latin typeface="Arial" panose="020B0604020202020204" pitchFamily="34" charset="0"/>
                <a:cs typeface="Arial" panose="020B0604020202020204" pitchFamily="34" charset="0"/>
              </a:rPr>
              <a:t>Lernmedien erstellen – </a:t>
            </a:r>
            <a:br>
              <a:rPr lang="de-DE" sz="3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400" dirty="0">
                <a:latin typeface="Arial" panose="020B0604020202020204" pitchFamily="34" charset="0"/>
                <a:cs typeface="Arial" panose="020B0604020202020204" pitchFamily="34" charset="0"/>
              </a:rPr>
              <a:t>Themen der Lehreinheiten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9B7FDC9-F0CE-43A7-9F2A-83DD09DC3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7624" y="2265037"/>
            <a:ext cx="10125012" cy="0"/>
          </a:xfrm>
          <a:prstGeom prst="line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rafik 3" descr="Präsentation mit Medien mit einfarbiger Füllung">
            <a:extLst>
              <a:ext uri="{FF2B5EF4-FFF2-40B4-BE49-F238E27FC236}">
                <a16:creationId xmlns:a16="http://schemas.microsoft.com/office/drawing/2014/main" id="{5B72933D-C1DF-8B4B-9BD2-F55012DFD846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031" t="7949" r="4031" b="7949"/>
          <a:stretch/>
        </p:blipFill>
        <p:spPr bwMode="auto">
          <a:xfrm>
            <a:off x="960100" y="3313340"/>
            <a:ext cx="2220676" cy="2031406"/>
          </a:xfrm>
          <a:prstGeom prst="rect">
            <a:avLst/>
          </a:prstGeom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2" name="Inhaltsplatzhalter 2">
            <a:extLst>
              <a:ext uri="{FF2B5EF4-FFF2-40B4-BE49-F238E27FC236}">
                <a16:creationId xmlns:a16="http://schemas.microsoft.com/office/drawing/2014/main" id="{B1DBA5E6-7B83-C14D-87FC-8FE653FD8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2473" y="2502929"/>
            <a:ext cx="7899427" cy="4180067"/>
          </a:xfrm>
        </p:spPr>
        <p:txBody>
          <a:bodyPr>
            <a:normAutofit fontScale="92500" lnSpcReduction="10000"/>
          </a:bodyPr>
          <a:lstStyle/>
          <a:p>
            <a:r>
              <a:rPr lang="de-DE" sz="1900" dirty="0">
                <a:latin typeface="Arial" panose="020B0604020202020204" pitchFamily="34" charset="0"/>
                <a:cs typeface="Arial" panose="020B0604020202020204" pitchFamily="34" charset="0"/>
              </a:rPr>
              <a:t>Grundlagen von Lernmedien</a:t>
            </a:r>
          </a:p>
          <a:p>
            <a:pPr lvl="1">
              <a:buFont typeface="Symbol" pitchFamily="2" charset="2"/>
              <a:buChar char="-"/>
            </a:pPr>
            <a:r>
              <a:rPr lang="de-DE" sz="1900" dirty="0">
                <a:latin typeface="Arial" panose="020B0604020202020204" pitchFamily="34" charset="0"/>
                <a:cs typeface="Arial" panose="020B0604020202020204" pitchFamily="34" charset="0"/>
              </a:rPr>
              <a:t>Was ist ein Lernmedium?</a:t>
            </a:r>
          </a:p>
          <a:p>
            <a:pPr lvl="1">
              <a:buFont typeface="Symbol" pitchFamily="2" charset="2"/>
              <a:buChar char="-"/>
            </a:pPr>
            <a:r>
              <a:rPr lang="de-DE" sz="1900" dirty="0">
                <a:latin typeface="Arial" panose="020B0604020202020204" pitchFamily="34" charset="0"/>
                <a:cs typeface="Arial" panose="020B0604020202020204" pitchFamily="34" charset="0"/>
              </a:rPr>
              <a:t>Was ist eine gute Erklärung?</a:t>
            </a:r>
          </a:p>
          <a:p>
            <a:pPr lvl="1">
              <a:buFont typeface="Symbol" pitchFamily="2" charset="2"/>
              <a:buChar char="-"/>
            </a:pPr>
            <a:r>
              <a:rPr lang="de-DE" sz="1900" dirty="0">
                <a:latin typeface="Arial" panose="020B0604020202020204" pitchFamily="34" charset="0"/>
                <a:cs typeface="Arial" panose="020B0604020202020204" pitchFamily="34" charset="0"/>
              </a:rPr>
              <a:t>Wie konzipiere ich ein Lernmedium?</a:t>
            </a:r>
          </a:p>
          <a:p>
            <a:r>
              <a:rPr lang="de-DE" sz="1900" dirty="0">
                <a:latin typeface="Arial" panose="020B0604020202020204" pitchFamily="34" charset="0"/>
                <a:cs typeface="Arial" panose="020B0604020202020204" pitchFamily="34" charset="0"/>
              </a:rPr>
              <a:t>Formate und Tools</a:t>
            </a:r>
          </a:p>
          <a:p>
            <a:pPr lvl="1">
              <a:buFont typeface="Symbol" pitchFamily="2" charset="2"/>
              <a:buChar char="-"/>
            </a:pPr>
            <a:r>
              <a:rPr lang="de-DE" sz="1900" dirty="0">
                <a:latin typeface="Arial" panose="020B0604020202020204" pitchFamily="34" charset="0"/>
                <a:cs typeface="Arial" panose="020B0604020202020204" pitchFamily="34" charset="0"/>
              </a:rPr>
              <a:t>Welche Formate (Typen) von Lernmedien gibt es?</a:t>
            </a:r>
          </a:p>
          <a:p>
            <a:pPr lvl="1">
              <a:buFont typeface="Symbol" pitchFamily="2" charset="2"/>
              <a:buChar char="-"/>
            </a:pPr>
            <a:r>
              <a:rPr lang="de-DE" sz="1900" dirty="0">
                <a:latin typeface="Arial" panose="020B0604020202020204" pitchFamily="34" charset="0"/>
                <a:cs typeface="Arial" panose="020B0604020202020204" pitchFamily="34" charset="0"/>
              </a:rPr>
              <a:t>Welche Formate eignen sich für die Vermittlung welcher Inhalte?</a:t>
            </a:r>
          </a:p>
          <a:p>
            <a:pPr lvl="1">
              <a:buFont typeface="Symbol" pitchFamily="2" charset="2"/>
              <a:buChar char="-"/>
            </a:pPr>
            <a:r>
              <a:rPr lang="de-DE" sz="1900" dirty="0">
                <a:latin typeface="Arial" panose="020B0604020202020204" pitchFamily="34" charset="0"/>
                <a:cs typeface="Arial" panose="020B0604020202020204" pitchFamily="34" charset="0"/>
              </a:rPr>
              <a:t>Mit welchen Tools können sie hergestellt werden?</a:t>
            </a:r>
          </a:p>
          <a:p>
            <a:r>
              <a:rPr lang="de-DE" sz="1900" dirty="0">
                <a:latin typeface="Arial" panose="020B0604020202020204" pitchFamily="34" charset="0"/>
                <a:cs typeface="Arial" panose="020B0604020202020204" pitchFamily="34" charset="0"/>
              </a:rPr>
              <a:t>Urheberrecht und freie Lizenzen</a:t>
            </a:r>
          </a:p>
          <a:p>
            <a:pPr lvl="1">
              <a:buFont typeface="Symbol" pitchFamily="2" charset="2"/>
              <a:buChar char="-"/>
            </a:pPr>
            <a:r>
              <a:rPr lang="de-DE" sz="1900" dirty="0">
                <a:latin typeface="Arial" panose="020B0604020202020204" pitchFamily="34" charset="0"/>
                <a:cs typeface="Arial" panose="020B0604020202020204" pitchFamily="34" charset="0"/>
              </a:rPr>
              <a:t>Worauf ist bei der Nutzung von Materialien aus dem Internet zu achten (Grafiken, Bilder, Töne etc.)?</a:t>
            </a:r>
          </a:p>
          <a:p>
            <a:pPr lvl="1">
              <a:buFont typeface="Symbol" pitchFamily="2" charset="2"/>
              <a:buChar char="-"/>
            </a:pPr>
            <a:r>
              <a:rPr lang="de-DE" sz="1900" dirty="0">
                <a:latin typeface="Arial" panose="020B0604020202020204" pitchFamily="34" charset="0"/>
                <a:cs typeface="Arial" panose="020B0604020202020204" pitchFamily="34" charset="0"/>
              </a:rPr>
              <a:t>Wo finde ich frei nutzbares Material? Wie erkenne ich frei nutzbares Material? Wie gebe ich frei nutzbares Material korrekt an?</a:t>
            </a:r>
          </a:p>
          <a:p>
            <a:r>
              <a:rPr lang="de-DE" sz="1900" dirty="0">
                <a:latin typeface="Arial" panose="020B0604020202020204" pitchFamily="34" charset="0"/>
                <a:cs typeface="Arial" panose="020B0604020202020204" pitchFamily="34" charset="0"/>
              </a:rPr>
              <a:t>Herstellung eines eigenen Lernmediums</a:t>
            </a:r>
          </a:p>
          <a:p>
            <a:pPr lvl="1"/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58D27A84-F381-CD4D-BC00-F6084801C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8E4C7-E637-7D47-8414-2C1A5D1B92E2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2890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D9EF27-EDDE-2240-B8E5-9A7808BCA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125"/>
            <a:ext cx="8142513" cy="1414800"/>
          </a:xfrm>
        </p:spPr>
        <p:txBody>
          <a:bodyPr>
            <a:norm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Lizenzhinweise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C7184DF2-66B8-4764-8D19-5B7E90E1AF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962998"/>
            <a:ext cx="4988497" cy="2932004"/>
          </a:xfrm>
        </p:spPr>
        <p:txBody>
          <a:bodyPr>
            <a:normAutofit/>
          </a:bodyPr>
          <a:lstStyle/>
          <a:p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Autor:innen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: Jule Murmann für TH Köln, Markus Lindenberg und Edmund Fuchs für BFW Köln.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Titel: Baukasten der Medienkompetenz | Lehrvortrag: Modul 5: Produzieren und präsentieren – Lernmedien | Einstieg.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Diese Datei und weitere Materialien des Themenbereichs finden Sie an </a:t>
            </a:r>
            <a:r>
              <a:rPr lang="de-DE" sz="1400" u="sng" dirty="0"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dieser Stelle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auf der Lernplattform DAS LERNBÜRO. 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Dieses Dokument entstand im Rahmen des Projekts IDiT. BMBF-Förderkennzeichen: 01PE18015. Auf der 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Projekt-Webseite idit.online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erfahren Sie mehr. </a:t>
            </a:r>
          </a:p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Inhaltsplatzhalter 3">
            <a:extLst>
              <a:ext uri="{FF2B5EF4-FFF2-40B4-BE49-F238E27FC236}">
                <a16:creationId xmlns:a16="http://schemas.microsoft.com/office/drawing/2014/main" id="{58CAB2C9-6B90-417E-A251-7089E56D0603}"/>
              </a:ext>
            </a:extLst>
          </p:cNvPr>
          <p:cNvSpPr txBox="1">
            <a:spLocks/>
          </p:cNvSpPr>
          <p:nvPr/>
        </p:nvSpPr>
        <p:spPr>
          <a:xfrm>
            <a:off x="5826695" y="1962998"/>
            <a:ext cx="5657381" cy="276941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600" dirty="0">
              <a:cs typeface="Arial" panose="020B0604020202020204" pitchFamily="34" charset="0"/>
            </a:endParaRPr>
          </a:p>
          <a:p>
            <a:r>
              <a:rPr lang="de-DE" sz="1600" dirty="0">
                <a:cs typeface="Arial" panose="020B0604020202020204" pitchFamily="34" charset="0"/>
              </a:rPr>
              <a:t>		</a:t>
            </a:r>
            <a:r>
              <a:rPr lang="de-DE" sz="1100" dirty="0">
                <a:cs typeface="Arial" panose="020B0604020202020204" pitchFamily="34" charset="0"/>
              </a:rPr>
              <a:t>2021. Der Lizenzvertrag ist hier abrufbar: </a:t>
            </a:r>
            <a:r>
              <a:rPr lang="de-DE" sz="1100" dirty="0"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creativecommons.org/licenses/by-sa/4.0/deed.de</a:t>
            </a:r>
            <a:r>
              <a:rPr lang="de-DE" sz="1100" dirty="0">
                <a:cs typeface="Arial" panose="020B0604020202020204" pitchFamily="34" charset="0"/>
              </a:rPr>
              <a:t>. </a:t>
            </a:r>
          </a:p>
          <a:p>
            <a:r>
              <a:rPr lang="de-DE" sz="1100" dirty="0">
                <a:cs typeface="Arial" panose="020B0604020202020204" pitchFamily="34" charset="0"/>
              </a:rPr>
              <a:t>Verwendung von Logos unter Markenrecht. Piktogramme: MS Office 365; lizenzfrei nutzbar mit </a:t>
            </a:r>
            <a:r>
              <a:rPr lang="de-DE" sz="1100" dirty="0"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Genehmigung</a:t>
            </a:r>
            <a:r>
              <a:rPr lang="de-DE" sz="1100" dirty="0">
                <a:cs typeface="Arial" panose="020B0604020202020204" pitchFamily="34" charset="0"/>
              </a:rPr>
              <a:t> von Microsoft.</a:t>
            </a:r>
          </a:p>
          <a:p>
            <a:endParaRPr lang="de-DE" sz="1100" dirty="0">
              <a:cs typeface="Arial" panose="020B0604020202020204" pitchFamily="34" charset="0"/>
            </a:endParaRPr>
          </a:p>
          <a:p>
            <a:endParaRPr lang="de-DE" sz="1100" dirty="0">
              <a:cs typeface="Arial" panose="020B0604020202020204" pitchFamily="34" charset="0"/>
            </a:endParaRPr>
          </a:p>
          <a:p>
            <a:endParaRPr lang="de-DE" dirty="0"/>
          </a:p>
        </p:txBody>
      </p:sp>
      <p:pic>
        <p:nvPicPr>
          <p:cNvPr id="12" name="Grafik 11" descr="Logo zur CC BY-SA Lizenz&#10;&#10;https://creativecommons.org/licenses/by-sa/4.0/">
            <a:hlinkClick r:id="rId5" tooltip="Website creative commons Lizenz"/>
            <a:extLst>
              <a:ext uri="{FF2B5EF4-FFF2-40B4-BE49-F238E27FC236}">
                <a16:creationId xmlns:a16="http://schemas.microsoft.com/office/drawing/2014/main" id="{DE236F61-A570-4FA2-A897-57A86FD00F9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87443" y="1962998"/>
            <a:ext cx="1766456" cy="607219"/>
          </a:xfrm>
          <a:prstGeom prst="rect">
            <a:avLst/>
          </a:prstGeom>
        </p:spPr>
      </p:pic>
      <p:pic>
        <p:nvPicPr>
          <p:cNvPr id="4" name="Grafik 3" descr="Logos der Verbundpartner des Projekts IDiT: BFW Köln, Technische Hochschule Köln, Hochschule Niederrhein">
            <a:extLst>
              <a:ext uri="{FF2B5EF4-FFF2-40B4-BE49-F238E27FC236}">
                <a16:creationId xmlns:a16="http://schemas.microsoft.com/office/drawing/2014/main" id="{236F6B58-55CB-304C-86FC-038D1B06427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87443" y="3225498"/>
            <a:ext cx="5183731" cy="851636"/>
          </a:xfrm>
          <a:prstGeom prst="rect">
            <a:avLst/>
          </a:prstGeom>
        </p:spPr>
      </p:pic>
      <p:pic>
        <p:nvPicPr>
          <p:cNvPr id="19" name="Grafik 18" descr="Logos der Geldgeber: Bundesministerium für Bildung und Forschung, Europäischer Sozialfonds, Europäische Union und Slogan: Zusammen, Zukunft, Gestalten.">
            <a:extLst>
              <a:ext uri="{FF2B5EF4-FFF2-40B4-BE49-F238E27FC236}">
                <a16:creationId xmlns:a16="http://schemas.microsoft.com/office/drawing/2014/main" id="{EE2D00EC-AEAB-A54B-AAEF-26A81BD5067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7452" y="4732415"/>
            <a:ext cx="10576348" cy="2031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38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IDIT">
      <a:dk1>
        <a:sysClr val="windowText" lastClr="000000"/>
      </a:dk1>
      <a:lt1>
        <a:sysClr val="window" lastClr="FFFFFF"/>
      </a:lt1>
      <a:dk2>
        <a:srgbClr val="009499"/>
      </a:dk2>
      <a:lt2>
        <a:srgbClr val="9BC22B"/>
      </a:lt2>
      <a:accent1>
        <a:srgbClr val="07A1E2"/>
      </a:accent1>
      <a:accent2>
        <a:srgbClr val="DC3555"/>
      </a:accent2>
      <a:accent3>
        <a:srgbClr val="EF8A26"/>
      </a:accent3>
      <a:accent4>
        <a:srgbClr val="BF4191"/>
      </a:accent4>
      <a:accent5>
        <a:srgbClr val="4C4596"/>
      </a:accent5>
      <a:accent6>
        <a:srgbClr val="FFDA29"/>
      </a:accent6>
      <a:hlink>
        <a:srgbClr val="00B0F0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289</Words>
  <Application>Microsoft Macintosh PowerPoint</Application>
  <PresentationFormat>Breitbild</PresentationFormat>
  <Paragraphs>29</Paragraphs>
  <Slides>3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Symbol</vt:lpstr>
      <vt:lpstr>Office</vt:lpstr>
      <vt:lpstr>Modul 5: Produzieren und präsentieren – Lernmedien | Einstieg</vt:lpstr>
      <vt:lpstr>Lernmedien erstellen –  Themen der Lehreinheiten</vt:lpstr>
      <vt:lpstr>Lizenzhinweise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 5: Produzieren und präsentieren – Lernmedien | Einstieg</dc:title>
  <dc:creator>Jule Murmann</dc:creator>
  <cp:lastModifiedBy>Jule Murmann</cp:lastModifiedBy>
  <cp:revision>16</cp:revision>
  <dcterms:created xsi:type="dcterms:W3CDTF">2021-08-11T10:04:02Z</dcterms:created>
  <dcterms:modified xsi:type="dcterms:W3CDTF">2021-10-10T14:11:15Z</dcterms:modified>
</cp:coreProperties>
</file>