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26"/>
  </p:notesMasterIdLst>
  <p:sldIdLst>
    <p:sldId id="380" r:id="rId5"/>
    <p:sldId id="282" r:id="rId6"/>
    <p:sldId id="283" r:id="rId7"/>
    <p:sldId id="273" r:id="rId8"/>
    <p:sldId id="281" r:id="rId9"/>
    <p:sldId id="284" r:id="rId10"/>
    <p:sldId id="261" r:id="rId11"/>
    <p:sldId id="288" r:id="rId12"/>
    <p:sldId id="292" r:id="rId13"/>
    <p:sldId id="293" r:id="rId14"/>
    <p:sldId id="294" r:id="rId15"/>
    <p:sldId id="297" r:id="rId16"/>
    <p:sldId id="271" r:id="rId17"/>
    <p:sldId id="270" r:id="rId18"/>
    <p:sldId id="285" r:id="rId19"/>
    <p:sldId id="286" r:id="rId20"/>
    <p:sldId id="287" r:id="rId21"/>
    <p:sldId id="289" r:id="rId22"/>
    <p:sldId id="386" r:id="rId23"/>
    <p:sldId id="387" r:id="rId24"/>
    <p:sldId id="382"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ias Murmann" initials="MM" lastIdx="2" clrIdx="0">
    <p:extLst>
      <p:ext uri="{19B8F6BF-5375-455C-9EA6-DF929625EA0E}">
        <p15:presenceInfo xmlns:p15="http://schemas.microsoft.com/office/powerpoint/2012/main" userId="S::matthias.murmann@btf.de::b9aeb555-6277-494d-b61e-2398880cfc79" providerId="AD"/>
      </p:ext>
    </p:extLst>
  </p:cmAuthor>
  <p:cmAuthor id="2" name="Jule Murmann" initials="JM" lastIdx="1" clrIdx="1">
    <p:extLst>
      <p:ext uri="{19B8F6BF-5375-455C-9EA6-DF929625EA0E}">
        <p15:presenceInfo xmlns:p15="http://schemas.microsoft.com/office/powerpoint/2012/main" userId="Jule Mur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746"/>
    <p:restoredTop sz="96327"/>
  </p:normalViewPr>
  <p:slideViewPr>
    <p:cSldViewPr snapToGrid="0" snapToObjects="1">
      <p:cViewPr varScale="1">
        <p:scale>
          <a:sx n="128" d="100"/>
          <a:sy n="128" d="100"/>
        </p:scale>
        <p:origin x="280"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6FEE4D-F8EF-B548-8C9B-E407B2F056ED}" type="datetimeFigureOut">
              <a:rPr lang="de-DE" smtClean="0"/>
              <a:t>13.12.21</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77A254-B3BC-9042-8DD2-5DBF92558CEA}" type="slidenum">
              <a:rPr lang="de-DE" smtClean="0"/>
              <a:t>‹Nr.›</a:t>
            </a:fld>
            <a:endParaRPr lang="de-DE" dirty="0"/>
          </a:p>
        </p:txBody>
      </p:sp>
    </p:spTree>
    <p:extLst>
      <p:ext uri="{BB962C8B-B14F-4D97-AF65-F5344CB8AC3E}">
        <p14:creationId xmlns:p14="http://schemas.microsoft.com/office/powerpoint/2010/main" val="322739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i="1" dirty="0"/>
              <a:t>Durchführungshinweise für Lehrende:</a:t>
            </a:r>
          </a:p>
          <a:p>
            <a:pPr marL="0" indent="0">
              <a:buFontTx/>
              <a:buNone/>
            </a:pPr>
            <a:endParaRPr lang="de-DE" dirty="0"/>
          </a:p>
          <a:p>
            <a:pPr marL="171450" indent="-171450">
              <a:buFont typeface="Symbol" pitchFamily="2" charset="2"/>
              <a:buChar char="-"/>
            </a:pPr>
            <a:r>
              <a:rPr lang="de-DE" i="1" dirty="0"/>
              <a:t>Vorbereitung: </a:t>
            </a:r>
          </a:p>
          <a:p>
            <a:pPr marL="628650" lvl="1" indent="-171450">
              <a:buFont typeface="Symbol" pitchFamily="2" charset="2"/>
              <a:buChar char="-"/>
            </a:pPr>
            <a:r>
              <a:rPr lang="de-DE" i="1" dirty="0"/>
              <a:t>Kopieren des Lehrvortrags als Handout (2 oder 3 Folien pro Seite)</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i="1" dirty="0"/>
              <a:t>Beamer für Präsentation vorbereiten</a:t>
            </a:r>
          </a:p>
          <a:p>
            <a:pPr marL="171450" indent="-171450">
              <a:buFont typeface="Symbol" pitchFamily="2" charset="2"/>
              <a:buChar char="-"/>
            </a:pPr>
            <a:r>
              <a:rPr lang="de-DE" i="1" dirty="0"/>
              <a:t>Wichtig: Notizfelder beachten! Dort Skripte zu den einzelnen Folien.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i="1" dirty="0"/>
              <a:t>Folie 8 enthält Linksammlungen zu Seiten mit freien Inhalten. </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i="1" dirty="0">
                <a:sym typeface="Wingdings" pitchFamily="2" charset="2"/>
              </a:rPr>
              <a:t>Vorne am Beamer ein paar dieser Plattformen gemeinsam anschauen und die Teilnehmenden bitten, Schlagworte zu nennen, nach denen dann gemeinsam gesucht wird.</a:t>
            </a:r>
          </a:p>
          <a:p>
            <a:pPr marL="628650" marR="0" lvl="1"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i="1" dirty="0"/>
              <a:t>Vor Durchführung prüfen, ob Links noch funktionieren. </a:t>
            </a:r>
          </a:p>
          <a:p>
            <a:pPr marL="171450" indent="-171450">
              <a:buFont typeface="Symbol" pitchFamily="2" charset="2"/>
              <a:buChar char="-"/>
            </a:pPr>
            <a:r>
              <a:rPr lang="de-DE" i="1" dirty="0"/>
              <a:t>Quellenangaben gesammelt am Ende der Präsentation.</a:t>
            </a:r>
          </a:p>
          <a:p>
            <a:pPr marL="171450" indent="-171450">
              <a:buFont typeface="Symbol" pitchFamily="2" charset="2"/>
              <a:buChar char="-"/>
            </a:pPr>
            <a:endParaRPr lang="de-DE" i="0" dirty="0"/>
          </a:p>
          <a:p>
            <a:pPr marL="0" indent="0">
              <a:buFontTx/>
              <a:buNone/>
            </a:pPr>
            <a:r>
              <a:rPr lang="de-DE" i="0" dirty="0"/>
              <a:t>Skript:</a:t>
            </a:r>
          </a:p>
          <a:p>
            <a:pPr marL="171450" indent="-171450">
              <a:buFont typeface="Symbol" pitchFamily="2" charset="2"/>
              <a:buChar char="-"/>
            </a:pPr>
            <a:endParaRPr lang="de-DE" dirty="0"/>
          </a:p>
          <a:p>
            <a:pPr marL="171450" indent="-171450">
              <a:buFont typeface="Symbol" pitchFamily="2" charset="2"/>
              <a:buChar char="-"/>
            </a:pPr>
            <a:r>
              <a:rPr lang="de-DE" dirty="0"/>
              <a:t>Heute behandeln wir das Thema Urheberrecht und freie Lizenzen.</a:t>
            </a:r>
          </a:p>
          <a:p>
            <a:pPr marL="171450" indent="-171450">
              <a:buFont typeface="Symbol" pitchFamily="2" charset="2"/>
              <a:buChar char="-"/>
            </a:pPr>
            <a:r>
              <a:rPr lang="de-DE" dirty="0"/>
              <a:t>Das klingt erstmal trocken; wir werden uns aber nicht so sehr im Detail mit den rechtlichen Regelungen auseinandersetzen.</a:t>
            </a:r>
          </a:p>
          <a:p>
            <a:pPr marL="171450" indent="-171450">
              <a:buFont typeface="Symbol" pitchFamily="2" charset="2"/>
              <a:buChar char="-"/>
            </a:pPr>
            <a:r>
              <a:rPr lang="de-DE" dirty="0"/>
              <a:t>Und es wird schnell ganz anwendungsbezogen.</a:t>
            </a:r>
          </a:p>
          <a:p>
            <a:pPr marL="171450" indent="-171450">
              <a:buFont typeface="Symbol" pitchFamily="2" charset="2"/>
              <a:buChar char="-"/>
            </a:pPr>
            <a:r>
              <a:rPr lang="de-DE" dirty="0"/>
              <a:t>Viele wichtige Hinweise darauf, wo Sie im Internet Material finden, dass Sie nutzen dürfen (z.B. zur Erstellung eines Lernmediums, aber auch für viele verschiedene Anwendungen in einer Bürotätigkeit)</a:t>
            </a:r>
          </a:p>
          <a:p>
            <a:pPr marL="171450" indent="-171450">
              <a:buFontTx/>
              <a:buChar char="-"/>
            </a:pPr>
            <a:endParaRPr lang="de-DE" dirty="0"/>
          </a:p>
        </p:txBody>
      </p:sp>
      <p:sp>
        <p:nvSpPr>
          <p:cNvPr id="4" name="Foliennummernplatzhalter 3"/>
          <p:cNvSpPr>
            <a:spLocks noGrp="1"/>
          </p:cNvSpPr>
          <p:nvPr>
            <p:ph type="sldNum" sz="quarter" idx="5"/>
          </p:nvPr>
        </p:nvSpPr>
        <p:spPr/>
        <p:txBody>
          <a:bodyPr/>
          <a:lstStyle/>
          <a:p>
            <a:fld id="{5730109D-9CE9-DA45-9529-E3869B0E6E5A}" type="slidenum">
              <a:rPr lang="de-DE" smtClean="0"/>
              <a:t>1</a:t>
            </a:fld>
            <a:endParaRPr lang="de-DE" dirty="0"/>
          </a:p>
        </p:txBody>
      </p:sp>
    </p:spTree>
    <p:extLst>
      <p:ext uri="{BB962C8B-B14F-4D97-AF65-F5344CB8AC3E}">
        <p14:creationId xmlns:p14="http://schemas.microsoft.com/office/powerpoint/2010/main" val="1216727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dirty="0"/>
              <a:t>Auch YouTube bietet die Möglichkeit, nach Videos zu suchen, die mit freien Lizenzen versehen sind. </a:t>
            </a:r>
          </a:p>
          <a:p>
            <a:pPr marL="171450" indent="-171450">
              <a:buFont typeface="Symbol" pitchFamily="2" charset="2"/>
              <a:buChar char="-"/>
            </a:pPr>
            <a:r>
              <a:rPr lang="de-DE" dirty="0"/>
              <a:t>Hier muss man den Suchfilter „Creative Commons“ auswählen. </a:t>
            </a:r>
          </a:p>
          <a:p>
            <a:pPr marL="171450" indent="-171450">
              <a:buFont typeface="Symbol" pitchFamily="2" charset="2"/>
              <a:buChar char="-"/>
            </a:pPr>
            <a:r>
              <a:rPr lang="de-DE" dirty="0"/>
              <a:t>Bei Google heißt dieser Filter genauso: Creative Commons</a:t>
            </a:r>
          </a:p>
          <a:p>
            <a:pPr marL="171450" indent="-171450">
              <a:buFont typeface="Symbol" pitchFamily="2" charset="2"/>
              <a:buChar char="-"/>
            </a:pPr>
            <a:r>
              <a:rPr lang="de-DE" dirty="0"/>
              <a:t>Creative Commons ist die bekannteste und am weitesten verbreitete Form von freien Lizenzen.</a:t>
            </a:r>
          </a:p>
        </p:txBody>
      </p:sp>
      <p:sp>
        <p:nvSpPr>
          <p:cNvPr id="4" name="Foliennummernplatzhalter 3"/>
          <p:cNvSpPr>
            <a:spLocks noGrp="1"/>
          </p:cNvSpPr>
          <p:nvPr>
            <p:ph type="sldNum" sz="quarter" idx="5"/>
          </p:nvPr>
        </p:nvSpPr>
        <p:spPr/>
        <p:txBody>
          <a:bodyPr/>
          <a:lstStyle/>
          <a:p>
            <a:fld id="{1477A254-B3BC-9042-8DD2-5DBF92558CEA}" type="slidenum">
              <a:rPr lang="de-DE" smtClean="0"/>
              <a:t>10</a:t>
            </a:fld>
            <a:endParaRPr lang="de-DE" dirty="0"/>
          </a:p>
        </p:txBody>
      </p:sp>
    </p:spTree>
    <p:extLst>
      <p:ext uri="{BB962C8B-B14F-4D97-AF65-F5344CB8AC3E}">
        <p14:creationId xmlns:p14="http://schemas.microsoft.com/office/powerpoint/2010/main" val="3221472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Was sind Creative Commons Lizenzen?</a:t>
            </a:r>
          </a:p>
          <a:p>
            <a:endParaRPr lang="de-DE" dirty="0"/>
          </a:p>
          <a:p>
            <a:pPr marL="171450" indent="-171450">
              <a:buFontTx/>
              <a:buChar char="-"/>
            </a:pPr>
            <a:r>
              <a:rPr lang="de-DE" dirty="0"/>
              <a:t>Werden kurz als CC-Lizenzen bezeichnet</a:t>
            </a:r>
          </a:p>
          <a:p>
            <a:pPr marL="171450" indent="-171450">
              <a:buFontTx/>
              <a:buChar char="-"/>
            </a:pPr>
            <a:r>
              <a:rPr lang="de-DE" dirty="0"/>
              <a:t>Rechtssichere Lizenzen, international und in Deutschland</a:t>
            </a:r>
          </a:p>
          <a:p>
            <a:pPr marL="171450" indent="-171450">
              <a:buFontTx/>
              <a:buChar char="-"/>
            </a:pPr>
            <a:r>
              <a:rPr lang="de-DE" dirty="0"/>
              <a:t>CC-Lizenzen sind die bekanntesten und am weitesten verbreiteten freien Lizenzen</a:t>
            </a:r>
          </a:p>
          <a:p>
            <a:pPr marL="171450" indent="-171450">
              <a:buFontTx/>
              <a:buChar char="-"/>
            </a:pPr>
            <a:r>
              <a:rPr lang="de-DE" dirty="0"/>
              <a:t>Wenn Urheber:innen ihre Werke bewusst freigeben möchten, damit andere diese weiter verwenden können, können sie dafür CC-Lizenzen nutzen</a:t>
            </a:r>
          </a:p>
          <a:p>
            <a:pPr marL="171450" indent="-171450">
              <a:buFontTx/>
              <a:buChar char="-"/>
            </a:pPr>
            <a:r>
              <a:rPr lang="de-DE" dirty="0"/>
              <a:t>Die offenste Lizenz ist die CC-Null-Lizenz. Werke, die damit gekennzeichnet sind, dürfen kostenfrei für alle (auch kommerzielle) Zwecke genutzt und verändert werden, ohne Angabe des Urhebers oder der Quelle. </a:t>
            </a:r>
          </a:p>
          <a:p>
            <a:pPr marL="171450" indent="-171450">
              <a:buFontTx/>
              <a:buChar char="-"/>
            </a:pPr>
            <a:r>
              <a:rPr lang="de-DE" dirty="0"/>
              <a:t>Public Domain sind übrigens auch alle Werke, deren Urheber mindestens 70 Jahre tot sind, z. B. die „Mona Lisa“. Dazu jetzt ein kleiner Exkurs.</a:t>
            </a:r>
          </a:p>
        </p:txBody>
      </p:sp>
      <p:sp>
        <p:nvSpPr>
          <p:cNvPr id="4" name="Foliennummernplatzhalter 3"/>
          <p:cNvSpPr>
            <a:spLocks noGrp="1"/>
          </p:cNvSpPr>
          <p:nvPr>
            <p:ph type="sldNum" sz="quarter" idx="5"/>
          </p:nvPr>
        </p:nvSpPr>
        <p:spPr/>
        <p:txBody>
          <a:bodyPr/>
          <a:lstStyle/>
          <a:p>
            <a:fld id="{1477A254-B3BC-9042-8DD2-5DBF92558CEA}" type="slidenum">
              <a:rPr lang="de-DE" smtClean="0"/>
              <a:t>11</a:t>
            </a:fld>
            <a:endParaRPr lang="de-DE" dirty="0"/>
          </a:p>
        </p:txBody>
      </p:sp>
    </p:spTree>
    <p:extLst>
      <p:ext uri="{BB962C8B-B14F-4D97-AF65-F5344CB8AC3E}">
        <p14:creationId xmlns:p14="http://schemas.microsoft.com/office/powerpoint/2010/main" val="169497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Public Domain sind alle Werke, deren Urheber mindestens 70 Jahre tot sind, z. B. die „Mona Lisa“. Der deutsche Begriff für Public Domain ist Gemeinfreiheit.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Auf diese Inhalte besteht kein Urheberrecht mehr.</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Dies ermöglicht die freie Bearbeitung dieser Werke.</a:t>
            </a:r>
          </a:p>
          <a:p>
            <a:pPr marL="171450" indent="-171450">
              <a:buFont typeface="Symbol" pitchFamily="2" charset="2"/>
              <a:buChar char="-"/>
            </a:pPr>
            <a:r>
              <a:rPr lang="de-DE" dirty="0"/>
              <a:t>Wir alle kennen solche Bearbeitungen wie z. B. die der „Mona Lisa“.</a:t>
            </a:r>
          </a:p>
          <a:p>
            <a:pPr marL="171450" indent="-171450">
              <a:buFont typeface="Symbol" pitchFamily="2" charset="2"/>
              <a:buChar char="-"/>
            </a:pPr>
            <a:r>
              <a:rPr lang="de-DE" dirty="0"/>
              <a:t>Diese Bearbeitungen sind also rechtlich nur deswegen zulässig, weil die Mona Lisa Public Domain ist.</a:t>
            </a:r>
          </a:p>
          <a:p>
            <a:endParaRPr lang="de-DE" dirty="0"/>
          </a:p>
          <a:p>
            <a:endParaRPr lang="de-DE" i="1" dirty="0"/>
          </a:p>
        </p:txBody>
      </p:sp>
      <p:sp>
        <p:nvSpPr>
          <p:cNvPr id="4" name="Foliennummernplatzhalter 3"/>
          <p:cNvSpPr>
            <a:spLocks noGrp="1"/>
          </p:cNvSpPr>
          <p:nvPr>
            <p:ph type="sldNum" sz="quarter" idx="5"/>
          </p:nvPr>
        </p:nvSpPr>
        <p:spPr/>
        <p:txBody>
          <a:bodyPr/>
          <a:lstStyle/>
          <a:p>
            <a:fld id="{1477A254-B3BC-9042-8DD2-5DBF92558CEA}" type="slidenum">
              <a:rPr lang="de-DE" smtClean="0"/>
              <a:t>12</a:t>
            </a:fld>
            <a:endParaRPr lang="de-DE" dirty="0"/>
          </a:p>
        </p:txBody>
      </p:sp>
    </p:spTree>
    <p:extLst>
      <p:ext uri="{BB962C8B-B14F-4D97-AF65-F5344CB8AC3E}">
        <p14:creationId xmlns:p14="http://schemas.microsoft.com/office/powerpoint/2010/main" val="495001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Daneben bieten die CC-Lizenzen noch eine Reihe weiterer möglicher Lizensierungen. </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Es gibt also nicht DIE EINE CC-Lizenz, sondern verschiedene Ausprägungen, die durch Symbole oder Abkürzungen wiedergegeben werden können.</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Daran können andere erkennen, was sie beachten müssen, wenn sie das Werk für ihre Zwecke verwenden:</a:t>
            </a:r>
          </a:p>
          <a:p>
            <a:pPr marL="171450" lvl="0" indent="-171450">
              <a:buFont typeface="Symbol" pitchFamily="2" charset="2"/>
              <a:buChar char="-"/>
            </a:pP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BY: Der Name des ursprünglichen Urhebers muss genannt werden</a:t>
            </a:r>
          </a:p>
          <a:p>
            <a:pPr marL="628650" lvl="1" indent="-171450">
              <a:buFont typeface="Symbol" pitchFamily="2" charset="2"/>
              <a:buChar char="-"/>
            </a:pP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ND: Keine Bearbeitung: Das Werk darf nur unverändert verwendet/gezeigt werden.</a:t>
            </a:r>
          </a:p>
          <a:p>
            <a:pPr marL="628650" lvl="1" indent="-171450">
              <a:buFont typeface="Symbol" pitchFamily="2" charset="2"/>
              <a:buChar char="-"/>
            </a:pP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SA: Weitergabe unter gleichen Bedingungen, also unter derselben Lizenz</a:t>
            </a:r>
          </a:p>
          <a:p>
            <a:pPr marL="628650" lvl="1" indent="-171450">
              <a:buFont typeface="Symbol" pitchFamily="2" charset="2"/>
              <a:buChar char="-"/>
            </a:pPr>
            <a:endParaRPr lang="de-DE" sz="1400" kern="1200" dirty="0">
              <a:solidFill>
                <a:schemeClr val="tx1"/>
              </a:solidFill>
              <a:effectLst/>
              <a:latin typeface="+mn-lt"/>
              <a:ea typeface="+mn-ea"/>
              <a:cs typeface="+mn-cs"/>
            </a:endParaRPr>
          </a:p>
          <a:p>
            <a:pPr marL="628650" lvl="1" indent="-171450">
              <a:buFont typeface="Symbol" pitchFamily="2" charset="2"/>
              <a:buChar char="-"/>
            </a:pPr>
            <a:r>
              <a:rPr lang="de-DE" sz="1200" kern="1200" dirty="0">
                <a:solidFill>
                  <a:schemeClr val="tx1"/>
                </a:solidFill>
                <a:effectLst/>
                <a:latin typeface="+mn-lt"/>
                <a:ea typeface="+mn-ea"/>
                <a:cs typeface="+mn-cs"/>
              </a:rPr>
              <a:t>NC: Nicht kommerziell: Nur zur nicht-kommerziellen Nutzung freigegeben.</a:t>
            </a:r>
          </a:p>
          <a:p>
            <a:pPr lvl="1"/>
            <a:endParaRPr lang="de-DE" sz="14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1477A254-B3BC-9042-8DD2-5DBF92558CEA}" type="slidenum">
              <a:rPr lang="de-DE" smtClean="0"/>
              <a:t>13</a:t>
            </a:fld>
            <a:endParaRPr lang="de-DE" dirty="0"/>
          </a:p>
        </p:txBody>
      </p:sp>
    </p:spTree>
    <p:extLst>
      <p:ext uri="{BB962C8B-B14F-4D97-AF65-F5344CB8AC3E}">
        <p14:creationId xmlns:p14="http://schemas.microsoft.com/office/powerpoint/2010/main" val="4061199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Die meisten Werke sind mit mehreren dieser Symbole versehen.</a:t>
            </a:r>
          </a:p>
          <a:p>
            <a:pPr marL="171450" lvl="0" indent="-171450">
              <a:buFont typeface="Symbol" pitchFamily="2" charset="2"/>
              <a:buChar char="-"/>
            </a:pPr>
            <a:r>
              <a:rPr lang="de-DE" sz="1200" kern="1200" dirty="0">
                <a:solidFill>
                  <a:schemeClr val="tx1"/>
                </a:solidFill>
                <a:effectLst/>
                <a:latin typeface="+mn-lt"/>
                <a:ea typeface="+mn-ea"/>
                <a:cs typeface="+mn-cs"/>
              </a:rPr>
              <a:t>Ganz oben sind die sehr freien Lizenzen mit wenig oder keinen Einschränkungen in der Nutzung, ganz unten diejenigen mit sehr starken Einschränkungen. Das letzte ist das klassische Copyright-Symbol, das jegliche Nutzung ausschließt. </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Das sieht jetzt ziemlich kompliziert aus, wichtig ist vor allem: Alles was oben im grünen Kasten ist, ist immer gut nutzbar.</a:t>
            </a:r>
          </a:p>
          <a:p>
            <a:pPr marL="171450" lvl="0" indent="-171450">
              <a:buFont typeface="Symbol" pitchFamily="2" charset="2"/>
              <a:buChar char="-"/>
            </a:pPr>
            <a:r>
              <a:rPr lang="de-DE" sz="1200" kern="1200" dirty="0">
                <a:solidFill>
                  <a:schemeClr val="tx1"/>
                </a:solidFill>
                <a:effectLst/>
                <a:latin typeface="+mn-lt"/>
                <a:ea typeface="+mn-ea"/>
                <a:cs typeface="+mn-cs"/>
              </a:rPr>
              <a:t>Noch ein Hinweis: Die Lizenz von Wikipedia ist CC BY-SA, das heißt: Man darf die Texte dort nutzen und weiterverarbeiten; man muss die Quellen/den Autor nennen und das eigene Werk dann auch wieder unter CC BY-SA lizensieren.</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i="1" kern="1200" dirty="0">
                <a:solidFill>
                  <a:schemeClr val="tx1"/>
                </a:solidFill>
                <a:effectLst/>
                <a:latin typeface="+mn-lt"/>
                <a:ea typeface="+mn-ea"/>
                <a:cs typeface="+mn-cs"/>
              </a:rPr>
              <a:t>Wissenshintergrund Ausbilder: Wenn man auf klassische Weise zitiert, gilt dies natürlich nicht; dann greift das Zitatrecht, nicht das Urheberrecht) </a:t>
            </a:r>
          </a:p>
          <a:p>
            <a:pPr lvl="0"/>
            <a:endParaRPr lang="de-D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(Quelle: https://commons.wikimedia.org/wiki/File:Creative_commons_license_spectrum.svg)</a:t>
            </a:r>
          </a:p>
          <a:p>
            <a:pPr lvl="0"/>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14</a:t>
            </a:fld>
            <a:endParaRPr lang="de-DE" dirty="0"/>
          </a:p>
        </p:txBody>
      </p:sp>
    </p:spTree>
    <p:extLst>
      <p:ext uri="{BB962C8B-B14F-4D97-AF65-F5344CB8AC3E}">
        <p14:creationId xmlns:p14="http://schemas.microsoft.com/office/powerpoint/2010/main" val="202333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dirty="0"/>
              <a:t>Wenn man freie Inhalte nutzt, muss man meist angeben, woher sie stammen, wer Urheber:in ist etc. </a:t>
            </a:r>
          </a:p>
          <a:p>
            <a:pPr marL="171450" indent="-171450">
              <a:buFont typeface="Symbol" pitchFamily="2" charset="2"/>
              <a:buChar char="-"/>
            </a:pPr>
            <a:r>
              <a:rPr lang="de-DE" dirty="0"/>
              <a:t>Bei der Nutzung von freien Inhalten muss also immer darauf geachtet werden, diese korrekt anzugeben. </a:t>
            </a:r>
          </a:p>
          <a:p>
            <a:pPr marL="171450" indent="-171450">
              <a:buFont typeface="Symbol" pitchFamily="2" charset="2"/>
              <a:buChar char="-"/>
            </a:pPr>
            <a:r>
              <a:rPr lang="de-DE" dirty="0"/>
              <a:t>Plattformen für freie Inhalte haben oft eigene Nutzungsbedingungen, aus denen hervorgeht, wie die Materialien anzugeben sind.</a:t>
            </a:r>
          </a:p>
          <a:p>
            <a:pPr marL="171450" indent="-171450">
              <a:buFont typeface="Symbol" pitchFamily="2" charset="2"/>
              <a:buChar char="-"/>
            </a:pPr>
            <a:r>
              <a:rPr lang="de-DE" dirty="0"/>
              <a:t>Bei CC-Lizenzen greift die sogenannten „TULLU“-Regel (dazu gleich mehr)</a:t>
            </a:r>
          </a:p>
          <a:p>
            <a:pPr marL="171450" indent="-171450">
              <a:buFont typeface="Symbol" pitchFamily="2" charset="2"/>
              <a:buChar char="-"/>
            </a:pPr>
            <a:r>
              <a:rPr lang="de-DE" dirty="0"/>
              <a:t>Grundsätzlich sollte man die Quelle immer notieren, auch wenn eine Angabe nicht verlangt wird. So kann man im Zweifelsfall nachweisen, dass man sauber gearbeitet hat. </a:t>
            </a:r>
          </a:p>
        </p:txBody>
      </p:sp>
      <p:sp>
        <p:nvSpPr>
          <p:cNvPr id="4" name="Foliennummernplatzhalter 3"/>
          <p:cNvSpPr>
            <a:spLocks noGrp="1"/>
          </p:cNvSpPr>
          <p:nvPr>
            <p:ph type="sldNum" sz="quarter" idx="5"/>
          </p:nvPr>
        </p:nvSpPr>
        <p:spPr/>
        <p:txBody>
          <a:bodyPr/>
          <a:lstStyle/>
          <a:p>
            <a:fld id="{1477A254-B3BC-9042-8DD2-5DBF92558CEA}" type="slidenum">
              <a:rPr lang="de-DE" smtClean="0"/>
              <a:t>15</a:t>
            </a:fld>
            <a:endParaRPr lang="de-DE" dirty="0"/>
          </a:p>
        </p:txBody>
      </p:sp>
    </p:spTree>
    <p:extLst>
      <p:ext uri="{BB962C8B-B14F-4D97-AF65-F5344CB8AC3E}">
        <p14:creationId xmlns:p14="http://schemas.microsoft.com/office/powerpoint/2010/main" val="5380104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Der Begriff „TULLU“ ist eine Eselsbrücke zum Erinnern der fünf Angaben, die man machen sollte, wenn man CC-lizenzierte Materialien verwendet:</a:t>
            </a:r>
          </a:p>
          <a:p>
            <a:endParaRPr lang="de-DE" dirty="0"/>
          </a:p>
          <a:p>
            <a:pPr marL="171450" indent="-171450">
              <a:buFont typeface="Symbol" pitchFamily="2" charset="2"/>
              <a:buChar char="-"/>
            </a:pPr>
            <a:r>
              <a:rPr lang="de-DE" dirty="0"/>
              <a:t>Titel: Wie lautet der Name des Materials?</a:t>
            </a:r>
          </a:p>
          <a:p>
            <a:pPr marL="171450" indent="-171450">
              <a:buFont typeface="Symbol" pitchFamily="2" charset="2"/>
              <a:buChar char="-"/>
            </a:pPr>
            <a:r>
              <a:rPr lang="de-DE" dirty="0"/>
              <a:t>Urheber:in: Wer hat das Material erstellt?</a:t>
            </a:r>
          </a:p>
          <a:p>
            <a:pPr marL="171450" indent="-171450">
              <a:buFont typeface="Symbol" pitchFamily="2" charset="2"/>
              <a:buChar char="-"/>
            </a:pPr>
            <a:r>
              <a:rPr lang="de-DE" dirty="0"/>
              <a:t>Lizenz: Unter welcher Lizenz wurde die Weiternutzung erlaubt?</a:t>
            </a:r>
          </a:p>
          <a:p>
            <a:pPr marL="171450" indent="-171450">
              <a:buFont typeface="Symbol" pitchFamily="2" charset="2"/>
              <a:buChar char="-"/>
            </a:pPr>
            <a:r>
              <a:rPr lang="de-DE" dirty="0"/>
              <a:t>Link: Wo finde ich den vollen Lizenztext</a:t>
            </a:r>
          </a:p>
          <a:p>
            <a:pPr marL="171450" indent="-171450">
              <a:buFont typeface="Symbol" pitchFamily="2" charset="2"/>
              <a:buChar char="-"/>
            </a:pPr>
            <a:r>
              <a:rPr lang="de-DE" dirty="0"/>
              <a:t>Ursprungsort: Woher stammt das Material ursprünglich?</a:t>
            </a:r>
          </a:p>
          <a:p>
            <a:pPr marL="171450" indent="-171450">
              <a:buFont typeface="Symbol" pitchFamily="2" charset="2"/>
              <a:buChar char="-"/>
            </a:pPr>
            <a:endParaRPr lang="de-DE" dirty="0"/>
          </a:p>
          <a:p>
            <a:pPr marL="171450" indent="-171450">
              <a:buFont typeface="Symbol" pitchFamily="2" charset="2"/>
              <a:buChar char="-"/>
            </a:pPr>
            <a:r>
              <a:rPr lang="de-DE" dirty="0"/>
              <a:t>Die hier sichtbare Grafik gibt man also so wie hier dargestellt korrekt an. </a:t>
            </a:r>
          </a:p>
          <a:p>
            <a:pPr marL="171450" indent="-171450">
              <a:buFont typeface="Symbol" pitchFamily="2" charset="2"/>
              <a:buChar char="-"/>
            </a:pPr>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16</a:t>
            </a:fld>
            <a:endParaRPr lang="de-DE" dirty="0"/>
          </a:p>
        </p:txBody>
      </p:sp>
    </p:spTree>
    <p:extLst>
      <p:ext uri="{BB962C8B-B14F-4D97-AF65-F5344CB8AC3E}">
        <p14:creationId xmlns:p14="http://schemas.microsoft.com/office/powerpoint/2010/main" val="445417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ein weiteres Beispiel für die korrekte Angabe von CC-lizensierten Materialien. </a:t>
            </a:r>
          </a:p>
          <a:p>
            <a:endParaRPr lang="de-DE" dirty="0"/>
          </a:p>
          <a:p>
            <a:r>
              <a:rPr lang="de-DE" i="1" dirty="0"/>
              <a:t>Wissenshintergrund Ausbilder: Die Zahlen hinter den Lizenz-Kürzeln (hier 2.0, auf Folie 19 4.0, beziehen sich auf die Lizenzversionen. Die aktuellste Version ist 4.0.)</a:t>
            </a:r>
          </a:p>
        </p:txBody>
      </p:sp>
      <p:sp>
        <p:nvSpPr>
          <p:cNvPr id="4" name="Foliennummernplatzhalter 3"/>
          <p:cNvSpPr>
            <a:spLocks noGrp="1"/>
          </p:cNvSpPr>
          <p:nvPr>
            <p:ph type="sldNum" sz="quarter" idx="5"/>
          </p:nvPr>
        </p:nvSpPr>
        <p:spPr/>
        <p:txBody>
          <a:bodyPr/>
          <a:lstStyle/>
          <a:p>
            <a:fld id="{1477A254-B3BC-9042-8DD2-5DBF92558CEA}" type="slidenum">
              <a:rPr lang="de-DE" smtClean="0"/>
              <a:t>17</a:t>
            </a:fld>
            <a:endParaRPr lang="de-DE" dirty="0"/>
          </a:p>
        </p:txBody>
      </p:sp>
    </p:spTree>
    <p:extLst>
      <p:ext uri="{BB962C8B-B14F-4D97-AF65-F5344CB8AC3E}">
        <p14:creationId xmlns:p14="http://schemas.microsoft.com/office/powerpoint/2010/main" val="173295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18</a:t>
            </a:fld>
            <a:endParaRPr lang="de-DE" dirty="0"/>
          </a:p>
        </p:txBody>
      </p:sp>
    </p:spTree>
    <p:extLst>
      <p:ext uri="{BB962C8B-B14F-4D97-AF65-F5344CB8AC3E}">
        <p14:creationId xmlns:p14="http://schemas.microsoft.com/office/powerpoint/2010/main" val="1600945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19</a:t>
            </a:fld>
            <a:endParaRPr lang="de-DE" dirty="0"/>
          </a:p>
        </p:txBody>
      </p:sp>
    </p:spTree>
    <p:extLst>
      <p:ext uri="{BB962C8B-B14F-4D97-AF65-F5344CB8AC3E}">
        <p14:creationId xmlns:p14="http://schemas.microsoft.com/office/powerpoint/2010/main" val="101071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finden Sie Beispiele dafür, wann Urheberrecht im Büroalltag relevant und wichtig werden kann. </a:t>
            </a:r>
          </a:p>
        </p:txBody>
      </p:sp>
      <p:sp>
        <p:nvSpPr>
          <p:cNvPr id="4" name="Foliennummernplatzhalter 3"/>
          <p:cNvSpPr>
            <a:spLocks noGrp="1"/>
          </p:cNvSpPr>
          <p:nvPr>
            <p:ph type="sldNum" sz="quarter" idx="5"/>
          </p:nvPr>
        </p:nvSpPr>
        <p:spPr/>
        <p:txBody>
          <a:bodyPr/>
          <a:lstStyle/>
          <a:p>
            <a:fld id="{1477A254-B3BC-9042-8DD2-5DBF92558CEA}" type="slidenum">
              <a:rPr lang="de-DE" smtClean="0"/>
              <a:t>2</a:t>
            </a:fld>
            <a:endParaRPr lang="de-DE" dirty="0"/>
          </a:p>
        </p:txBody>
      </p:sp>
    </p:spTree>
    <p:extLst>
      <p:ext uri="{BB962C8B-B14F-4D97-AF65-F5344CB8AC3E}">
        <p14:creationId xmlns:p14="http://schemas.microsoft.com/office/powerpoint/2010/main" val="4168881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20</a:t>
            </a:fld>
            <a:endParaRPr lang="de-DE" dirty="0"/>
          </a:p>
        </p:txBody>
      </p:sp>
    </p:spTree>
    <p:extLst>
      <p:ext uri="{BB962C8B-B14F-4D97-AF65-F5344CB8AC3E}">
        <p14:creationId xmlns:p14="http://schemas.microsoft.com/office/powerpoint/2010/main" val="3721023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730109D-9CE9-DA45-9529-E3869B0E6E5A}" type="slidenum">
              <a:rPr lang="de-DE" smtClean="0"/>
              <a:t>21</a:t>
            </a:fld>
            <a:endParaRPr lang="de-DE"/>
          </a:p>
        </p:txBody>
      </p:sp>
    </p:spTree>
    <p:extLst>
      <p:ext uri="{BB962C8B-B14F-4D97-AF65-F5344CB8AC3E}">
        <p14:creationId xmlns:p14="http://schemas.microsoft.com/office/powerpoint/2010/main" val="3485976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r>
              <a:rPr lang="de-DE" dirty="0"/>
              <a:t>Dürfen Sie das? </a:t>
            </a:r>
          </a:p>
          <a:p>
            <a:pPr marL="171450" indent="-171450">
              <a:buFont typeface="Symbol" pitchFamily="2" charset="2"/>
              <a:buChar char="-"/>
            </a:pPr>
            <a:r>
              <a:rPr lang="de-DE" dirty="0">
                <a:sym typeface="Wingdings" pitchFamily="2" charset="2"/>
              </a:rPr>
              <a:t> </a:t>
            </a:r>
            <a:r>
              <a:rPr lang="de-DE" dirty="0"/>
              <a:t>Darum soll es heute gehen.</a:t>
            </a:r>
          </a:p>
          <a:p>
            <a:pPr marL="171450" indent="-171450">
              <a:buFont typeface="Symbol" pitchFamily="2" charset="2"/>
              <a:buChar char="-"/>
            </a:pPr>
            <a:r>
              <a:rPr lang="de-DE" dirty="0"/>
              <a:t>Wir werden uns dabei nicht im Detail mit der rechtlichen Situation auseinandersetzen, denn diese ist kleinteilig und komplex. </a:t>
            </a:r>
          </a:p>
          <a:p>
            <a:pPr marL="171450" indent="-171450">
              <a:buFont typeface="Symbol" pitchFamily="2" charset="2"/>
              <a:buChar char="-"/>
            </a:pPr>
            <a:r>
              <a:rPr lang="de-DE" dirty="0"/>
              <a:t>Es geht eher darum, grundsätzlich zu verstehen, was Sie dürfen und nicht dürfen; </a:t>
            </a:r>
          </a:p>
          <a:p>
            <a:pPr marL="171450" indent="-171450">
              <a:buFont typeface="Symbol" pitchFamily="2" charset="2"/>
              <a:buChar char="-"/>
            </a:pPr>
            <a:r>
              <a:rPr lang="de-DE" dirty="0"/>
              <a:t>und vor allem: Wo und wie Sie Materialien finden, die Sie für all diese Zwecke oben nutzen können.</a:t>
            </a:r>
          </a:p>
          <a:p>
            <a:pPr marL="0" indent="0">
              <a:buFontTx/>
              <a:buNone/>
            </a:pPr>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3</a:t>
            </a:fld>
            <a:endParaRPr lang="de-DE" dirty="0"/>
          </a:p>
        </p:txBody>
      </p:sp>
    </p:spTree>
    <p:extLst>
      <p:ext uri="{BB962C8B-B14F-4D97-AF65-F5344CB8AC3E}">
        <p14:creationId xmlns:p14="http://schemas.microsoft.com/office/powerpoint/2010/main" val="17578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Symbol" pitchFamily="2" charset="2"/>
              <a:buChar char="-"/>
            </a:pPr>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4</a:t>
            </a:fld>
            <a:endParaRPr lang="de-DE" dirty="0"/>
          </a:p>
        </p:txBody>
      </p:sp>
    </p:spTree>
    <p:extLst>
      <p:ext uri="{BB962C8B-B14F-4D97-AF65-F5344CB8AC3E}">
        <p14:creationId xmlns:p14="http://schemas.microsoft.com/office/powerpoint/2010/main" val="213987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latin typeface="+mn-lt"/>
                <a:ea typeface="+mn-ea"/>
                <a:cs typeface="+mn-cs"/>
              </a:rPr>
              <a:t>Urheber:innen sind diejenigen, die ein Werk erstellt haben. Sie sind damit Inhaber:innen des Urheberrechts an ihrem Werk und</a:t>
            </a:r>
            <a:r>
              <a:rPr lang="de-DE" sz="1200" dirty="0"/>
              <a:t> entscheiden über dessen Verwendung.</a:t>
            </a:r>
            <a:endParaRPr lang="de-DE" sz="1200" kern="1200" dirty="0">
              <a:solidFill>
                <a:schemeClr val="tx1"/>
              </a:solidFill>
              <a:latin typeface="+mn-lt"/>
              <a:ea typeface="+mn-ea"/>
              <a:cs typeface="+mn-cs"/>
            </a:endParaRPr>
          </a:p>
          <a:p>
            <a:pPr marL="171450" indent="-171450">
              <a:buFont typeface="Symbol" pitchFamily="2" charset="2"/>
              <a:buChar char="-"/>
            </a:pPr>
            <a:r>
              <a:rPr lang="de-DE" sz="1200" kern="1200" dirty="0">
                <a:solidFill>
                  <a:schemeClr val="tx1"/>
                </a:solidFill>
                <a:latin typeface="+mn-lt"/>
                <a:ea typeface="+mn-ea"/>
                <a:cs typeface="+mn-cs"/>
              </a:rPr>
              <a:t>Das Urheberrecht entsteht automatisch. Es muss nicht angemeldet werden (anders als z. B. bei eingetragenen Marken; diese müssen angemeldet werden).</a:t>
            </a:r>
          </a:p>
          <a:p>
            <a:pPr marL="171450" indent="-171450">
              <a:buFont typeface="Symbol" pitchFamily="2" charset="2"/>
              <a:buChar char="-"/>
            </a:pPr>
            <a:r>
              <a:rPr lang="de-DE" sz="1200" kern="1200" dirty="0">
                <a:solidFill>
                  <a:schemeClr val="tx1"/>
                </a:solidFill>
                <a:latin typeface="+mn-lt"/>
                <a:ea typeface="+mn-ea"/>
                <a:cs typeface="+mn-cs"/>
              </a:rPr>
              <a:t>Das </a:t>
            </a:r>
            <a:r>
              <a:rPr lang="de-DE" dirty="0"/>
              <a:t>Urheberrecht muss auch nicht ausgewiesen sein. Das heißt, auch wenn ein Bild nicht als geschützt markiert ist, ist es dennoch geschützt. Nicht markierte Bilder stehen also nicht automatisch zur freien Verfügung. </a:t>
            </a:r>
          </a:p>
          <a:p>
            <a:pPr marL="171450" indent="-171450">
              <a:buFont typeface="Symbol" pitchFamily="2" charset="2"/>
              <a:buChar char="-"/>
            </a:pPr>
            <a:r>
              <a:rPr lang="de-DE" dirty="0"/>
              <a:t>Urheberrechtliche geschützte Werke können ganz unterschiedliche Formen haben. Darunter können z. B. fallen:</a:t>
            </a:r>
          </a:p>
          <a:p>
            <a:pPr marL="628650" lvl="1" indent="-171450">
              <a:buFont typeface="Symbol" pitchFamily="2" charset="2"/>
              <a:buChar char="-"/>
            </a:pPr>
            <a:r>
              <a:rPr lang="de-DE" dirty="0"/>
              <a:t>Texte</a:t>
            </a:r>
          </a:p>
          <a:p>
            <a:pPr marL="628650" lvl="1" indent="-171450">
              <a:buFont typeface="Symbol" pitchFamily="2" charset="2"/>
              <a:buChar char="-"/>
            </a:pPr>
            <a:r>
              <a:rPr lang="de-DE" dirty="0"/>
              <a:t>Bilder</a:t>
            </a:r>
          </a:p>
          <a:p>
            <a:pPr marL="628650" lvl="1" indent="-171450">
              <a:buFont typeface="Symbol" pitchFamily="2" charset="2"/>
              <a:buChar char="-"/>
            </a:pPr>
            <a:r>
              <a:rPr lang="de-DE" dirty="0"/>
              <a:t>Musikstücke</a:t>
            </a:r>
          </a:p>
          <a:p>
            <a:pPr marL="628650" lvl="1" indent="-171450">
              <a:buFont typeface="Symbol" pitchFamily="2" charset="2"/>
              <a:buChar char="-"/>
            </a:pPr>
            <a:r>
              <a:rPr lang="de-DE" dirty="0"/>
              <a:t>Videos</a:t>
            </a:r>
          </a:p>
          <a:p>
            <a:pPr marL="628650" lvl="1" indent="-171450">
              <a:buFont typeface="Symbol" pitchFamily="2" charset="2"/>
              <a:buChar char="-"/>
            </a:pPr>
            <a:r>
              <a:rPr lang="de-DE" dirty="0"/>
              <a:t>Sendungen</a:t>
            </a:r>
          </a:p>
          <a:p>
            <a:pPr marL="628650" lvl="1" indent="-171450">
              <a:buFont typeface="Symbol" pitchFamily="2" charset="2"/>
              <a:buChar char="-"/>
            </a:pPr>
            <a:r>
              <a:rPr lang="de-DE" dirty="0"/>
              <a:t>Spiele</a:t>
            </a:r>
          </a:p>
          <a:p>
            <a:pPr marL="628650" lvl="1" indent="-171450">
              <a:buFont typeface="Symbol" pitchFamily="2" charset="2"/>
              <a:buChar char="-"/>
            </a:pPr>
            <a:r>
              <a:rPr lang="de-DE" dirty="0"/>
              <a:t>Rezepte</a:t>
            </a:r>
          </a:p>
          <a:p>
            <a:pPr marL="628650" lvl="1" indent="-171450">
              <a:buFont typeface="Symbol" pitchFamily="2" charset="2"/>
              <a:buChar char="-"/>
            </a:pPr>
            <a:r>
              <a:rPr lang="de-DE" dirty="0"/>
              <a:t>Programme</a:t>
            </a:r>
          </a:p>
          <a:p>
            <a:pPr marL="628650" lvl="1" indent="-171450">
              <a:buFont typeface="Symbol" pitchFamily="2" charset="2"/>
              <a:buChar char="-"/>
            </a:pPr>
            <a:r>
              <a:rPr lang="de-DE" dirty="0"/>
              <a:t>Aber auch Tanz- oder Theateraufführungen</a:t>
            </a:r>
          </a:p>
          <a:p>
            <a:pPr marL="628650" lvl="1" indent="-171450">
              <a:buFont typeface="Symbol" pitchFamily="2" charset="2"/>
              <a:buChar char="-"/>
            </a:pPr>
            <a:r>
              <a:rPr lang="de-DE" dirty="0"/>
              <a:t>Usw.</a:t>
            </a:r>
          </a:p>
          <a:p>
            <a:pPr marL="171450" indent="-171450">
              <a:buFont typeface="Symbol" pitchFamily="2" charset="2"/>
              <a:buChar char="-"/>
            </a:pPr>
            <a:r>
              <a:rPr lang="de-DE" dirty="0"/>
              <a:t>„Unter das Urheberrecht kann nur ein Werk fallen, das eine persönliche geistige Schöpfung ist. Dabei muss das Werk </a:t>
            </a:r>
            <a:r>
              <a:rPr lang="de-DE" b="1" dirty="0"/>
              <a:t>etwas Neues</a:t>
            </a:r>
            <a:r>
              <a:rPr lang="de-DE" dirty="0"/>
              <a:t> sein, was sich von dem bereits Vorhandenen abhebt und eine </a:t>
            </a:r>
            <a:r>
              <a:rPr lang="de-DE" b="1" dirty="0"/>
              <a:t>kreative Leistung</a:t>
            </a:r>
            <a:r>
              <a:rPr lang="de-DE" dirty="0"/>
              <a:t> erkennen lässt. Damit eine persönliche geistige Schöpfung als Werk urheberrechtlich geschützt gilt, müssen </a:t>
            </a:r>
            <a:r>
              <a:rPr lang="de-DE" b="1" dirty="0"/>
              <a:t>vier Voraussetzungen</a:t>
            </a:r>
            <a:r>
              <a:rPr lang="de-DE" dirty="0"/>
              <a:t> erfüllt werden:</a:t>
            </a:r>
          </a:p>
          <a:p>
            <a:pPr marL="685800" lvl="1" indent="-228600">
              <a:buFont typeface="+mj-lt"/>
              <a:buAutoNum type="arabicPeriod"/>
            </a:pPr>
            <a:r>
              <a:rPr lang="de-DE" dirty="0"/>
              <a:t>Das Werk muss das Ergebnis </a:t>
            </a:r>
            <a:r>
              <a:rPr lang="de-DE" b="1" dirty="0"/>
              <a:t>menschlichen Schaffens</a:t>
            </a:r>
            <a:r>
              <a:rPr lang="de-DE" dirty="0"/>
              <a:t> sein.</a:t>
            </a:r>
          </a:p>
          <a:p>
            <a:pPr marL="685800" lvl="1" indent="-228600">
              <a:buFont typeface="+mj-lt"/>
              <a:buAutoNum type="arabicPeriod"/>
            </a:pPr>
            <a:r>
              <a:rPr lang="de-DE" dirty="0"/>
              <a:t>Das Werk muss durch die menschlichen Sinne </a:t>
            </a:r>
            <a:r>
              <a:rPr lang="de-DE" b="1" dirty="0"/>
              <a:t>wahrnehmbar</a:t>
            </a:r>
            <a:r>
              <a:rPr lang="de-DE" dirty="0"/>
              <a:t> sein. Dabei ist es nicht notwendig, eine dauerhafte Form zu wählen.</a:t>
            </a:r>
          </a:p>
          <a:p>
            <a:pPr marL="685800" lvl="1" indent="-228600">
              <a:buFont typeface="+mj-lt"/>
              <a:buAutoNum type="arabicPeriod"/>
            </a:pPr>
            <a:r>
              <a:rPr lang="de-DE" dirty="0"/>
              <a:t>Das Werk muss eine </a:t>
            </a:r>
            <a:r>
              <a:rPr lang="de-DE" b="1" dirty="0"/>
              <a:t>kreative Leistung</a:t>
            </a:r>
            <a:r>
              <a:rPr lang="de-DE" dirty="0"/>
              <a:t> darstellen.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de-DE" dirty="0"/>
              <a:t>Das Werk muss durch den Urheber und seine </a:t>
            </a:r>
            <a:r>
              <a:rPr lang="de-DE" b="1" dirty="0"/>
              <a:t>Persönlichkeit</a:t>
            </a:r>
            <a:r>
              <a:rPr lang="de-DE" dirty="0"/>
              <a:t> geprägt sein.“ (</a:t>
            </a:r>
            <a:r>
              <a:rPr lang="de-DE" i="1" dirty="0"/>
              <a:t>https://www.urheberrecht.de/#Ugooglrheberrecht-–-kurz-und-kompakt, Abruf 12.7.21)</a:t>
            </a:r>
            <a:endParaRPr lang="de-DE" dirty="0"/>
          </a:p>
          <a:p>
            <a:endParaRPr lang="de-DE" i="1" dirty="0"/>
          </a:p>
          <a:p>
            <a:r>
              <a:rPr lang="de-DE" i="1" dirty="0"/>
              <a:t>Quelle:</a:t>
            </a:r>
          </a:p>
          <a:p>
            <a:r>
              <a:rPr lang="de-DE" i="1" dirty="0"/>
              <a:t>https://www.urheberrecht.de/#Ugooglrheberrecht-–-kurz-und-kompakt </a:t>
            </a:r>
          </a:p>
          <a:p>
            <a:pPr marL="685800" lvl="1" indent="-228600">
              <a:buFont typeface="+mj-lt"/>
              <a:buAutoNum type="arabicPeriod"/>
            </a:pPr>
            <a:endParaRPr lang="de-DE" dirty="0"/>
          </a:p>
          <a:p>
            <a:pPr marL="685800" lvl="1" indent="-228600">
              <a:buFont typeface="+mj-lt"/>
              <a:buAutoNum type="arabicPeriod"/>
            </a:pPr>
            <a:endParaRPr lang="de-DE" dirty="0"/>
          </a:p>
          <a:p>
            <a:pPr marL="0" lvl="0" indent="0">
              <a:buFontTx/>
              <a:buNone/>
            </a:pPr>
            <a:r>
              <a:rPr lang="de-DE" dirty="0"/>
              <a:t>Fazit: </a:t>
            </a:r>
          </a:p>
          <a:p>
            <a:pPr marL="171450" lvl="0" indent="-171450">
              <a:buFont typeface="Symbol" pitchFamily="2" charset="2"/>
              <a:buChar char="-"/>
            </a:pPr>
            <a:r>
              <a:rPr lang="de-DE" dirty="0"/>
              <a:t>Es ist oft sehr schwer einzuschätzen, ob ein Material (Bild, Video, Musikstück etc.) urheberrechtlich geschützt ist. </a:t>
            </a:r>
          </a:p>
          <a:p>
            <a:pPr marL="171450" lvl="0" indent="-171450">
              <a:buFont typeface="Symbol" pitchFamily="2" charset="2"/>
              <a:buChar char="-"/>
            </a:pPr>
            <a:r>
              <a:rPr lang="de-DE" dirty="0"/>
              <a:t>Man sollte also, um sicher zu gehen, immer grundsätzlich davon ausgehen, dass es nicht ohne Zustimmung des Urhebers genutzt werden kann.</a:t>
            </a:r>
          </a:p>
          <a:p>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5</a:t>
            </a:fld>
            <a:endParaRPr lang="de-DE" dirty="0"/>
          </a:p>
        </p:txBody>
      </p:sp>
    </p:spTree>
    <p:extLst>
      <p:ext uri="{BB962C8B-B14F-4D97-AF65-F5344CB8AC3E}">
        <p14:creationId xmlns:p14="http://schemas.microsoft.com/office/powerpoint/2010/main" val="19566141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a:effectLst/>
              </a:rPr>
              <a:t>Grundsätzlich kann man sich also merken: </a:t>
            </a:r>
          </a:p>
          <a:p>
            <a:endParaRPr lang="de-DE"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Für die Nutzung außerhalb des privaten Bereichs dürfen urheberrechtlich geschützte Materialien ohne Zustimmung des/der Urheber:in nicht verwendet werden.</a:t>
            </a:r>
          </a:p>
          <a:p>
            <a:endParaRPr lang="de-DE" sz="1200" dirty="0">
              <a:effectLst/>
            </a:endParaRPr>
          </a:p>
          <a:p>
            <a:r>
              <a:rPr lang="de-DE" sz="1200" dirty="0">
                <a:effectLst/>
              </a:rPr>
              <a:t>Achtung (Relevanz für Bürotätigkeit):</a:t>
            </a:r>
          </a:p>
          <a:p>
            <a:pPr marL="171450" indent="-171450">
              <a:buFont typeface="Symbol" pitchFamily="2" charset="2"/>
              <a:buChar char="-"/>
            </a:pPr>
            <a:r>
              <a:rPr lang="de-DE" sz="1200" dirty="0">
                <a:effectLst/>
              </a:rPr>
              <a:t>Dies gilt auch für rein interne betriebliche Nutzung, z. B. bei Präsentationen: </a:t>
            </a:r>
            <a:r>
              <a:rPr lang="de-DE" sz="1200" b="1" dirty="0">
                <a:effectLst/>
              </a:rPr>
              <a:t>„Privat vs. Öffentlich: </a:t>
            </a:r>
            <a:r>
              <a:rPr lang="de-DE" dirty="0">
                <a:effectLst/>
              </a:rPr>
              <a:t>Das Kopieren und Speichern von Bildern zu privaten Zwecken ist grundsätzlich erlaubt und wird durch allgemeine Kopierabgaben der VG Bild Kunst an die Urheber abgedeckt. Wenn allerdings diese Privatkopien wieder den Weg in eine Powerpoint-Präsentation finden und einem Publikum präsentiert werden (und ist dieses noch so klein), müssen </a:t>
            </a:r>
            <a:r>
              <a:rPr lang="de-DE" b="1" dirty="0">
                <a:effectLst/>
              </a:rPr>
              <a:t>Sie sich als Referent</a:t>
            </a:r>
            <a:r>
              <a:rPr lang="de-DE" dirty="0">
                <a:effectLst/>
              </a:rPr>
              <a:t> der Präsentation daher um das </a:t>
            </a:r>
            <a:r>
              <a:rPr lang="de-DE" b="1" dirty="0">
                <a:effectLst/>
              </a:rPr>
              <a:t>Einholen der Nutzungsrechte</a:t>
            </a:r>
            <a:r>
              <a:rPr lang="de-DE" dirty="0">
                <a:effectLst/>
              </a:rPr>
              <a:t> kümmern.“ (</a:t>
            </a:r>
            <a:r>
              <a:rPr lang="de-DE" sz="1200" dirty="0">
                <a:effectLst/>
              </a:rPr>
              <a:t>https://rights-managed.de/bilder-praesentation-vortrag/, Zugriff am 12.7.21)</a:t>
            </a:r>
            <a:endParaRPr lang="de-DE" dirty="0">
              <a:effectLst/>
            </a:endParaRPr>
          </a:p>
        </p:txBody>
      </p:sp>
      <p:sp>
        <p:nvSpPr>
          <p:cNvPr id="4" name="Foliennummernplatzhalter 3"/>
          <p:cNvSpPr>
            <a:spLocks noGrp="1"/>
          </p:cNvSpPr>
          <p:nvPr>
            <p:ph type="sldNum" sz="quarter" idx="5"/>
          </p:nvPr>
        </p:nvSpPr>
        <p:spPr/>
        <p:txBody>
          <a:bodyPr/>
          <a:lstStyle/>
          <a:p>
            <a:fld id="{1477A254-B3BC-9042-8DD2-5DBF92558CEA}" type="slidenum">
              <a:rPr lang="de-DE" smtClean="0"/>
              <a:t>6</a:t>
            </a:fld>
            <a:endParaRPr lang="de-DE" dirty="0"/>
          </a:p>
        </p:txBody>
      </p:sp>
    </p:spTree>
    <p:extLst>
      <p:ext uri="{BB962C8B-B14F-4D97-AF65-F5344CB8AC3E}">
        <p14:creationId xmlns:p14="http://schemas.microsoft.com/office/powerpoint/2010/main" val="1374401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Symbol" pitchFamily="2" charset="2"/>
              <a:buChar char="-"/>
            </a:pPr>
            <a:r>
              <a:rPr lang="de-DE" sz="1200" kern="1200" dirty="0">
                <a:solidFill>
                  <a:schemeClr val="tx1"/>
                </a:solidFill>
                <a:effectLst/>
                <a:latin typeface="+mn-lt"/>
                <a:ea typeface="+mn-ea"/>
                <a:cs typeface="+mn-cs"/>
              </a:rPr>
              <a:t>Merksatz auf vorheriger Folie betont: „ohne Zustimmung des/der Urhebers/Urheberin“</a:t>
            </a:r>
          </a:p>
          <a:p>
            <a:pPr marL="171450" lvl="0" indent="-171450">
              <a:buFont typeface="Symbol" pitchFamily="2" charset="2"/>
              <a:buChar char="-"/>
            </a:pPr>
            <a:r>
              <a:rPr lang="de-DE" sz="1200" kern="1200" dirty="0">
                <a:solidFill>
                  <a:schemeClr val="tx1"/>
                </a:solidFill>
                <a:effectLst/>
                <a:latin typeface="+mn-lt"/>
                <a:ea typeface="+mn-ea"/>
                <a:cs typeface="+mn-cs"/>
                <a:sym typeface="Wingdings" pitchFamily="2" charset="2"/>
              </a:rPr>
              <a:t> Wenn man als Urheber/in seine Zustimmung geben möchte, und dies nicht in jedem Einzelfall sondern allgemeingültig tun will, kann man dies über sog. freie Lizenzen tun.</a:t>
            </a:r>
            <a:r>
              <a:rPr lang="de-DE" sz="1200" kern="1200" dirty="0">
                <a:solidFill>
                  <a:schemeClr val="tx1"/>
                </a:solidFill>
                <a:effectLst/>
                <a:latin typeface="+mn-lt"/>
                <a:ea typeface="+mn-ea"/>
                <a:cs typeface="+mn-cs"/>
              </a:rPr>
              <a:t> </a:t>
            </a:r>
          </a:p>
          <a:p>
            <a:pPr marL="171450" lvl="0" indent="-171450">
              <a:buFont typeface="Symbol" pitchFamily="2" charset="2"/>
              <a:buChar char="-"/>
            </a:pPr>
            <a:r>
              <a:rPr lang="de-DE" sz="1200" kern="1200" dirty="0">
                <a:solidFill>
                  <a:schemeClr val="tx1"/>
                </a:solidFill>
                <a:effectLst/>
                <a:latin typeface="+mn-lt"/>
                <a:ea typeface="+mn-ea"/>
                <a:cs typeface="+mn-cs"/>
              </a:rPr>
              <a:t>Durch die Veröffentlichung unter freien Lizenzen entstehen frei nutzbare Inhalte/Materialien.</a:t>
            </a:r>
          </a:p>
          <a:p>
            <a:pPr marL="171450" lvl="0" indent="-171450">
              <a:buFont typeface="Symbol" pitchFamily="2" charset="2"/>
              <a:buChar char="-"/>
            </a:pPr>
            <a:r>
              <a:rPr lang="de-DE" sz="1200" kern="1200" dirty="0">
                <a:solidFill>
                  <a:schemeClr val="tx1"/>
                </a:solidFill>
                <a:effectLst/>
                <a:latin typeface="+mn-lt"/>
                <a:ea typeface="+mn-ea"/>
                <a:cs typeface="+mn-cs"/>
              </a:rPr>
              <a:t>Freie Inhalte kann man kostenfrei nutzen.</a:t>
            </a:r>
          </a:p>
          <a:p>
            <a:pPr marL="171450" lvl="0" indent="-171450">
              <a:buFont typeface="Symbol" pitchFamily="2" charset="2"/>
              <a:buChar char="-"/>
            </a:pPr>
            <a:r>
              <a:rPr lang="de-DE" sz="1200" kern="1200" dirty="0">
                <a:solidFill>
                  <a:schemeClr val="tx1"/>
                </a:solidFill>
                <a:effectLst/>
                <a:latin typeface="+mn-lt"/>
                <a:ea typeface="+mn-ea"/>
                <a:cs typeface="+mn-cs"/>
              </a:rPr>
              <a:t>Sie sind auch urheberrechtlich geschützt, aber die Urheber:innen haben die Inhalt mit freien Lizenzen versehen oder auf Plattformen unter freien Lizenzen veröffentlicht.</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200" kern="1200" dirty="0">
                <a:solidFill>
                  <a:schemeClr val="tx1"/>
                </a:solidFill>
                <a:effectLst/>
                <a:latin typeface="+mn-lt"/>
                <a:ea typeface="+mn-ea"/>
                <a:cs typeface="+mn-cs"/>
              </a:rPr>
              <a:t>Freie Lizenzen bedeuten also, dass die Urheber:innen ihre Werke zur Nutzung freigeben haben. Damit können Urheber von Werken (also z. B. Fotografen von Bildern) auf einfache Weise anderen Menschen Nutzungsrechte ihres Werkes einräumen.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Man muss Quellen kennen, wo man freie Inhalte finden kann.</a:t>
            </a:r>
          </a:p>
          <a:p>
            <a:pPr marL="685800" lvl="1" indent="-228600">
              <a:buFont typeface="+mj-lt"/>
              <a:buAutoNum type="arabicPeriod"/>
            </a:pPr>
            <a:r>
              <a:rPr lang="de-DE" sz="1200" kern="1200" dirty="0">
                <a:solidFill>
                  <a:schemeClr val="tx1"/>
                </a:solidFill>
                <a:effectLst/>
                <a:latin typeface="+mn-lt"/>
                <a:ea typeface="+mn-ea"/>
                <a:cs typeface="+mn-cs"/>
              </a:rPr>
              <a:t>Es gibt spezielle Plattformen, auf denen freie Inhalte angeboten werden.</a:t>
            </a:r>
          </a:p>
          <a:p>
            <a:pPr marL="685800" lvl="1" indent="-228600">
              <a:buFont typeface="+mj-lt"/>
              <a:buAutoNum type="arabicPeriod"/>
            </a:pPr>
            <a:r>
              <a:rPr lang="de-DE" sz="1200" kern="1200" dirty="0">
                <a:solidFill>
                  <a:schemeClr val="tx1"/>
                </a:solidFill>
                <a:effectLst/>
                <a:latin typeface="+mn-lt"/>
                <a:ea typeface="+mn-ea"/>
                <a:cs typeface="+mn-cs"/>
              </a:rPr>
              <a:t>Und es gibt auch die Möglichkeit, Filtereinstellungen in Suchmaschinen zu nutzen.</a:t>
            </a:r>
          </a:p>
          <a:p>
            <a:pPr marL="171450" lvl="0" indent="-171450">
              <a:buFont typeface="Symbol" pitchFamily="2" charset="2"/>
              <a:buChar char="-"/>
            </a:pPr>
            <a:endParaRPr lang="de-DE" sz="1200" kern="1200" dirty="0">
              <a:solidFill>
                <a:schemeClr val="tx1"/>
              </a:solidFill>
              <a:effectLst/>
              <a:latin typeface="+mn-lt"/>
              <a:ea typeface="+mn-ea"/>
              <a:cs typeface="+mn-cs"/>
            </a:endParaRPr>
          </a:p>
          <a:p>
            <a:pPr marL="171450" lvl="0" indent="-171450">
              <a:buFont typeface="Symbol" pitchFamily="2" charset="2"/>
              <a:buChar char="-"/>
            </a:pPr>
            <a:r>
              <a:rPr lang="de-DE" sz="1200" kern="1200" dirty="0">
                <a:solidFill>
                  <a:schemeClr val="tx1"/>
                </a:solidFill>
                <a:effectLst/>
                <a:latin typeface="+mn-lt"/>
                <a:ea typeface="+mn-ea"/>
                <a:cs typeface="+mn-cs"/>
              </a:rPr>
              <a:t>Auf beides gehen wir jetzt noch näher ein.</a:t>
            </a:r>
          </a:p>
          <a:p>
            <a:pPr lvl="0"/>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7</a:t>
            </a:fld>
            <a:endParaRPr lang="de-DE" dirty="0"/>
          </a:p>
        </p:txBody>
      </p:sp>
    </p:spTree>
    <p:extLst>
      <p:ext uri="{BB962C8B-B14F-4D97-AF65-F5344CB8AC3E}">
        <p14:creationId xmlns:p14="http://schemas.microsoft.com/office/powerpoint/2010/main" val="839905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i="1" dirty="0">
                <a:sym typeface="Wingdings" pitchFamily="2" charset="2"/>
              </a:rPr>
              <a:t>Vorschlag zur Durchführung/Lehrhinweis: vorne am Beamer ein paar dieser Plattformen gemeinsam anschauen und die Teilnehmenden bitten, Schlagworte zu nennen, nach denen dann gemeinsam gesucht wird.</a:t>
            </a:r>
          </a:p>
          <a:p>
            <a:pPr marL="171450" indent="-171450">
              <a:buFont typeface="Symbol" pitchFamily="2" charset="2"/>
              <a:buChar char="-"/>
            </a:pPr>
            <a:endParaRPr lang="de-DE" dirty="0"/>
          </a:p>
          <a:p>
            <a:pPr marL="171450" indent="-171450">
              <a:buFont typeface="Symbol" pitchFamily="2" charset="2"/>
              <a:buChar char="-"/>
            </a:pPr>
            <a:r>
              <a:rPr lang="de-DE" dirty="0"/>
              <a:t>Es gibt Plattformen, auf denen freie Inhalte angeboten werden.</a:t>
            </a:r>
          </a:p>
          <a:p>
            <a:pPr marL="171450" indent="-171450">
              <a:buFont typeface="Symbol" pitchFamily="2" charset="2"/>
              <a:buChar char="-"/>
            </a:pPr>
            <a:r>
              <a:rPr lang="de-DE" dirty="0"/>
              <a:t>Hier sind einige Beispiele aufgeführt: </a:t>
            </a:r>
          </a:p>
          <a:p>
            <a:pPr marL="628650" lvl="1" indent="-171450">
              <a:buFont typeface="Symbol" pitchFamily="2" charset="2"/>
              <a:buChar char="-"/>
            </a:pPr>
            <a:r>
              <a:rPr lang="de-DE" dirty="0"/>
              <a:t>Für Bilder/Grafiken/Piktogramme: Pixabay, Open Clip Art, Freepik, Blush, Flaticon, Pixelio, Unsplash</a:t>
            </a:r>
          </a:p>
          <a:p>
            <a:pPr marL="628650" lvl="1" indent="-171450">
              <a:buFont typeface="Symbol" pitchFamily="2" charset="2"/>
              <a:buChar char="-"/>
            </a:pPr>
            <a:r>
              <a:rPr lang="de-DE" dirty="0"/>
              <a:t>Für Audio: Audiyou, CC-Mixter</a:t>
            </a:r>
          </a:p>
          <a:p>
            <a:pPr marL="628650" lvl="1" indent="-171450">
              <a:buFont typeface="Symbol" pitchFamily="2" charset="2"/>
              <a:buChar char="-"/>
            </a:pPr>
            <a:r>
              <a:rPr lang="de-DE" dirty="0"/>
              <a:t>Für alle Formen von Dateien: Wikimedia Commons</a:t>
            </a:r>
          </a:p>
          <a:p>
            <a:pPr marL="171450" indent="-171450">
              <a:buFont typeface="Symbol" pitchFamily="2" charset="2"/>
              <a:buChar char="-"/>
            </a:pPr>
            <a:r>
              <a:rPr lang="de-DE" dirty="0"/>
              <a:t>Bei einigen Plattformen ist eine – kostenlose – Registrierung notwendig, die meisten ermöglichen aber den Download von Materialien auch ohne Registrierung. </a:t>
            </a:r>
          </a:p>
          <a:p>
            <a:pPr marL="171450" indent="-171450">
              <a:buFont typeface="Symbol" pitchFamily="2" charset="2"/>
              <a:buChar char="-"/>
            </a:pPr>
            <a:r>
              <a:rPr lang="de-DE" dirty="0"/>
              <a:t>Viele dieser Plattformen verfügen über eigene Lizenzen, also z. B. die “Pixabay-Lizenz“, die „Freepik-Lizenz“, die „Flaticon-Lizenz“. </a:t>
            </a:r>
          </a:p>
          <a:p>
            <a:pPr marL="171450" indent="-171450">
              <a:buFont typeface="Symbol" pitchFamily="2" charset="2"/>
              <a:buChar char="-"/>
            </a:pPr>
            <a:r>
              <a:rPr lang="de-DE" dirty="0"/>
              <a:t>Aus diesen Lizenzen geht hervor, </a:t>
            </a:r>
            <a:r>
              <a:rPr lang="de-DE" sz="1800" dirty="0"/>
              <a:t>für welche Zwecke die Materialien verwendet werden dürfen. </a:t>
            </a:r>
          </a:p>
          <a:p>
            <a:pPr marL="171450" indent="-171450">
              <a:buFont typeface="Symbol" pitchFamily="2" charset="2"/>
              <a:buChar char="-"/>
            </a:pPr>
            <a:r>
              <a:rPr lang="de-DE" sz="1800" dirty="0"/>
              <a:t>Meistens ist dies: Wiederverwendung und Bearbeitung, oft auch für kommerzielle Zwecke. Manchmal wird verlangt, dass Urheber:in und Quelle genannt werden.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sz="1800" dirty="0"/>
              <a:t>Hier muss man also immer im Detail schauen</a:t>
            </a:r>
            <a:r>
              <a:rPr lang="de-DE" dirty="0"/>
              <a:t>. </a:t>
            </a:r>
            <a:r>
              <a:rPr lang="de-DE" dirty="0">
                <a:sym typeface="Wingdings" pitchFamily="2" charset="2"/>
              </a:rPr>
              <a:t>Informationen dazu finden sich meisten im Impressum unter „Lizenz“, „Nutzungsbedingungen“ o. Ä.</a:t>
            </a:r>
            <a:endParaRPr lang="de-DE" dirty="0"/>
          </a:p>
          <a:p>
            <a:pPr marL="171450" indent="-171450">
              <a:buFont typeface="Symbol" pitchFamily="2" charset="2"/>
              <a:buChar char="-"/>
            </a:pPr>
            <a:r>
              <a:rPr lang="de-DE" dirty="0"/>
              <a:t>Die meisten Plattformen bemühen sich, ihre Nutzungsbedingungen möglichst einfach darzustellen:</a:t>
            </a:r>
          </a:p>
          <a:p>
            <a:pPr marL="628650" marR="0" lvl="1"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lang="de-DE" dirty="0"/>
              <a:t>Beispiel Pixabay-Lizenz: ´https://pixabay.com/de/service/license/ </a:t>
            </a:r>
            <a:r>
              <a:rPr lang="de-DE" dirty="0">
                <a:sym typeface="Wingdings" pitchFamily="2" charset="2"/>
              </a:rPr>
              <a:t> </a:t>
            </a:r>
            <a:r>
              <a:rPr lang="de-DE" i="1" dirty="0">
                <a:sym typeface="Wingdings" pitchFamily="2" charset="2"/>
              </a:rPr>
              <a:t>gemeinsam mit den Teilnehmenden am Beamer anschauen. (Link oben in Klammern)</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t>Es sind auch nicht alle Materialien auf allen Plattformen frei nutzbar. Ob die jeweilige hauseigene Lizenz gilt, ist jeweils angegeben.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sym typeface="Wingdings" pitchFamily="2" charset="2"/>
              </a:rPr>
              <a:t>Wikimedia Commons ist eine freie Sammlung an Bildern/Grafiken, Audio- und Videodateien. Dort dürfen nur freie Inhalte hochgeladen werden. Angabe von Lizenz und Urheber:in sind z. T. erforderlich.</a:t>
            </a:r>
          </a:p>
          <a:p>
            <a:pPr marL="171450" marR="0" lvl="0" indent="-171450" algn="l" defTabSz="914400" rtl="0" eaLnBrk="1" fontAlgn="auto" latinLnBrk="0" hangingPunct="1">
              <a:lnSpc>
                <a:spcPct val="100000"/>
              </a:lnSpc>
              <a:spcBef>
                <a:spcPts val="0"/>
              </a:spcBef>
              <a:spcAft>
                <a:spcPts val="0"/>
              </a:spcAft>
              <a:buClrTx/>
              <a:buSzTx/>
              <a:buFont typeface="Symbol" pitchFamily="2" charset="2"/>
              <a:buChar char="-"/>
              <a:tabLst/>
              <a:defRPr/>
            </a:pPr>
            <a:r>
              <a:rPr lang="de-DE" dirty="0">
                <a:sym typeface="Wingdings" pitchFamily="2" charset="2"/>
              </a:rPr>
              <a:t>Übrigens stehen auch alle Texte bei Wikipedia unter einer freien Lizenz.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sym typeface="Wingdings" pitchFamily="2" charset="2"/>
            </a:endParaRPr>
          </a:p>
        </p:txBody>
      </p:sp>
      <p:sp>
        <p:nvSpPr>
          <p:cNvPr id="4" name="Foliennummernplatzhalter 3"/>
          <p:cNvSpPr>
            <a:spLocks noGrp="1"/>
          </p:cNvSpPr>
          <p:nvPr>
            <p:ph type="sldNum" sz="quarter" idx="5"/>
          </p:nvPr>
        </p:nvSpPr>
        <p:spPr/>
        <p:txBody>
          <a:bodyPr/>
          <a:lstStyle/>
          <a:p>
            <a:fld id="{1477A254-B3BC-9042-8DD2-5DBF92558CEA}" type="slidenum">
              <a:rPr lang="de-DE" smtClean="0"/>
              <a:t>8</a:t>
            </a:fld>
            <a:endParaRPr lang="de-DE" dirty="0"/>
          </a:p>
        </p:txBody>
      </p:sp>
    </p:spTree>
    <p:extLst>
      <p:ext uri="{BB962C8B-B14F-4D97-AF65-F5344CB8AC3E}">
        <p14:creationId xmlns:p14="http://schemas.microsoft.com/office/powerpoint/2010/main" val="3775218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DE" sz="1200" kern="1200" dirty="0">
                <a:solidFill>
                  <a:schemeClr val="tx1"/>
                </a:solidFill>
                <a:effectLst/>
                <a:latin typeface="+mn-lt"/>
                <a:ea typeface="+mn-ea"/>
                <a:cs typeface="+mn-cs"/>
              </a:rPr>
              <a:t>Außerdem bieten einige Suchmaschinen über ihre erweiterte Suche die Möglichkeit, gezielt nach Bildern zu suchen, die zur nicht-kommerziellen Wiederverwendung und Veränderung gekennzeichnet sind.</a:t>
            </a:r>
          </a:p>
          <a:p>
            <a:pPr lvl="0"/>
            <a:r>
              <a:rPr lang="de-DE" sz="1200" kern="1200" dirty="0">
                <a:solidFill>
                  <a:schemeClr val="tx1"/>
                </a:solidFill>
                <a:effectLst/>
                <a:latin typeface="+mn-lt"/>
                <a:ea typeface="+mn-ea"/>
                <a:cs typeface="+mn-cs"/>
              </a:rPr>
              <a:t>Wenn Sie diesen Filter aktivieren, können Sie die gefundenen Bilder verwenden. </a:t>
            </a:r>
          </a:p>
          <a:p>
            <a:pPr lvl="0"/>
            <a:endParaRPr lang="de-DE" sz="1200" kern="1200" dirty="0">
              <a:solidFill>
                <a:schemeClr val="tx1"/>
              </a:solidFill>
              <a:effectLst/>
              <a:latin typeface="+mn-lt"/>
              <a:ea typeface="+mn-ea"/>
              <a:cs typeface="+mn-cs"/>
            </a:endParaRPr>
          </a:p>
          <a:p>
            <a:pPr lvl="0"/>
            <a:r>
              <a:rPr lang="de-DE" sz="1200" kern="1200" dirty="0">
                <a:solidFill>
                  <a:schemeClr val="tx1"/>
                </a:solidFill>
                <a:effectLst/>
                <a:latin typeface="+mn-lt"/>
                <a:ea typeface="+mn-ea"/>
                <a:cs typeface="+mn-cs"/>
              </a:rPr>
              <a:t>Screenshot: </a:t>
            </a:r>
            <a:r>
              <a:rPr lang="de-DE" sz="1200" dirty="0"/>
              <a:t>Qwant. https://www.qwant.com/?q=big%20data&amp;t=images&amp;license=share</a:t>
            </a:r>
            <a:endParaRPr lang="de-DE" sz="1200" kern="1200" dirty="0">
              <a:solidFill>
                <a:schemeClr val="tx1"/>
              </a:solidFill>
              <a:effectLst/>
              <a:latin typeface="+mn-lt"/>
              <a:ea typeface="+mn-ea"/>
              <a:cs typeface="+mn-cs"/>
            </a:endParaRPr>
          </a:p>
          <a:p>
            <a:endParaRPr lang="de-DE" dirty="0"/>
          </a:p>
        </p:txBody>
      </p:sp>
      <p:sp>
        <p:nvSpPr>
          <p:cNvPr id="4" name="Foliennummernplatzhalter 3"/>
          <p:cNvSpPr>
            <a:spLocks noGrp="1"/>
          </p:cNvSpPr>
          <p:nvPr>
            <p:ph type="sldNum" sz="quarter" idx="5"/>
          </p:nvPr>
        </p:nvSpPr>
        <p:spPr/>
        <p:txBody>
          <a:bodyPr/>
          <a:lstStyle/>
          <a:p>
            <a:fld id="{1477A254-B3BC-9042-8DD2-5DBF92558CEA}" type="slidenum">
              <a:rPr lang="de-DE" smtClean="0"/>
              <a:t>9</a:t>
            </a:fld>
            <a:endParaRPr lang="de-DE" dirty="0"/>
          </a:p>
        </p:txBody>
      </p:sp>
    </p:spTree>
    <p:extLst>
      <p:ext uri="{BB962C8B-B14F-4D97-AF65-F5344CB8AC3E}">
        <p14:creationId xmlns:p14="http://schemas.microsoft.com/office/powerpoint/2010/main" val="3802273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daslernbuero.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hyperlink" Target="https://www.hs-niederrhein.de/fileadmin/dateien/Institute_und_Kompetenzzentren/SO.CON/Projekt_PDFs/191026_ProjektPDF_IDiT.pdf" TargetMode="Externa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D3595A-6C39-F74A-8A7D-8C0FF2670B72}"/>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8E981874-BAEB-E049-8199-E6FE8D1A1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41045F46-0943-5643-9CC9-4E69FEFE931A}"/>
              </a:ext>
            </a:extLst>
          </p:cNvPr>
          <p:cNvSpPr>
            <a:spLocks noGrp="1"/>
          </p:cNvSpPr>
          <p:nvPr>
            <p:ph type="dt" sz="half" idx="10"/>
          </p:nvPr>
        </p:nvSpPr>
        <p:spPr/>
        <p:txBody>
          <a:bodyPr/>
          <a:lstStyle/>
          <a:p>
            <a:fld id="{DBC2E916-D5B8-A64D-A1D3-96EF24941574}" type="datetime1">
              <a:rPr lang="de-DE" smtClean="0"/>
              <a:t>13.12.21</a:t>
            </a:fld>
            <a:endParaRPr lang="de-DE" dirty="0"/>
          </a:p>
        </p:txBody>
      </p:sp>
      <p:sp>
        <p:nvSpPr>
          <p:cNvPr id="5" name="Fußzeilenplatzhalter 4">
            <a:extLst>
              <a:ext uri="{FF2B5EF4-FFF2-40B4-BE49-F238E27FC236}">
                <a16:creationId xmlns:a16="http://schemas.microsoft.com/office/drawing/2014/main" id="{6FEA956F-BEDF-0F40-9E9F-841A71299CA3}"/>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D60D8A14-21C0-9049-ADD1-5DC8F9AE9E1C}"/>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1432404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3EBD8E-53B4-A34B-89A4-2BB91F917D5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7A7AF80A-D822-2D46-BAE8-EBFA1A5DF66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9C8C4C9-4B6C-7948-B443-1ABD2B36B218}"/>
              </a:ext>
            </a:extLst>
          </p:cNvPr>
          <p:cNvSpPr>
            <a:spLocks noGrp="1"/>
          </p:cNvSpPr>
          <p:nvPr>
            <p:ph type="dt" sz="half" idx="10"/>
          </p:nvPr>
        </p:nvSpPr>
        <p:spPr/>
        <p:txBody>
          <a:bodyPr/>
          <a:lstStyle/>
          <a:p>
            <a:fld id="{91081FA9-3F2D-5248-A51A-FA1A167F7F3D}" type="datetime1">
              <a:rPr lang="de-DE" smtClean="0"/>
              <a:t>13.12.21</a:t>
            </a:fld>
            <a:endParaRPr lang="de-DE" dirty="0"/>
          </a:p>
        </p:txBody>
      </p:sp>
      <p:sp>
        <p:nvSpPr>
          <p:cNvPr id="5" name="Fußzeilenplatzhalter 4">
            <a:extLst>
              <a:ext uri="{FF2B5EF4-FFF2-40B4-BE49-F238E27FC236}">
                <a16:creationId xmlns:a16="http://schemas.microsoft.com/office/drawing/2014/main" id="{769589A9-8683-1545-9FF7-1316CF2AB06A}"/>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6B4C580D-AFAD-2447-A82B-EF6BAB4985E5}"/>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3321590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6656E6D-8F09-6648-8D4A-19D45A87F4F6}"/>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E8AB00C-1060-2147-B206-BAF39EA82B6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448080D-DB7D-204A-A663-DD5A3D6761B0}"/>
              </a:ext>
            </a:extLst>
          </p:cNvPr>
          <p:cNvSpPr>
            <a:spLocks noGrp="1"/>
          </p:cNvSpPr>
          <p:nvPr>
            <p:ph type="dt" sz="half" idx="10"/>
          </p:nvPr>
        </p:nvSpPr>
        <p:spPr/>
        <p:txBody>
          <a:bodyPr/>
          <a:lstStyle/>
          <a:p>
            <a:fld id="{37EE87B2-77B4-0C4D-8FA4-9799E048CA0F}" type="datetime1">
              <a:rPr lang="de-DE" smtClean="0"/>
              <a:t>13.12.21</a:t>
            </a:fld>
            <a:endParaRPr lang="de-DE" dirty="0"/>
          </a:p>
        </p:txBody>
      </p:sp>
      <p:sp>
        <p:nvSpPr>
          <p:cNvPr id="5" name="Fußzeilenplatzhalter 4">
            <a:extLst>
              <a:ext uri="{FF2B5EF4-FFF2-40B4-BE49-F238E27FC236}">
                <a16:creationId xmlns:a16="http://schemas.microsoft.com/office/drawing/2014/main" id="{71419D3E-DC8A-5A4E-A537-2F727CFC3A14}"/>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2F0F604C-E90B-B441-8191-B891581B1DB1}"/>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15073523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_weiß">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762DB21-0113-C64E-86A3-748EE53C204C}"/>
              </a:ext>
            </a:extLst>
          </p:cNvPr>
          <p:cNvSpPr>
            <a:spLocks noGrp="1"/>
          </p:cNvSpPr>
          <p:nvPr>
            <p:ph type="ctrTitle" hasCustomPrompt="1"/>
          </p:nvPr>
        </p:nvSpPr>
        <p:spPr>
          <a:xfrm>
            <a:off x="627063" y="1414800"/>
            <a:ext cx="8207375" cy="3114000"/>
          </a:xfrm>
        </p:spPr>
        <p:txBody>
          <a:bodyPr lIns="0" tIns="0" bIns="0" anchor="b"/>
          <a:lstStyle>
            <a:lvl1pPr algn="l">
              <a:defRPr sz="4400">
                <a:solidFill>
                  <a:srgbClr val="741426"/>
                </a:solidFill>
              </a:defRPr>
            </a:lvl1pPr>
          </a:lstStyle>
          <a:p>
            <a:r>
              <a:rPr lang="de-DE" noProof="0"/>
              <a:t>Titel</a:t>
            </a:r>
          </a:p>
        </p:txBody>
      </p:sp>
      <p:sp>
        <p:nvSpPr>
          <p:cNvPr id="3" name="Subtitle">
            <a:extLst>
              <a:ext uri="{FF2B5EF4-FFF2-40B4-BE49-F238E27FC236}">
                <a16:creationId xmlns:a16="http://schemas.microsoft.com/office/drawing/2014/main" id="{F22DA875-D054-584D-945B-3FBA6BB8A42A}"/>
              </a:ext>
            </a:extLst>
          </p:cNvPr>
          <p:cNvSpPr>
            <a:spLocks noGrp="1"/>
          </p:cNvSpPr>
          <p:nvPr>
            <p:ph type="subTitle" idx="1" hasCustomPrompt="1"/>
          </p:nvPr>
        </p:nvSpPr>
        <p:spPr>
          <a:xfrm>
            <a:off x="627064" y="4528800"/>
            <a:ext cx="8208000" cy="899252"/>
          </a:xfrm>
        </p:spPr>
        <p:txBody>
          <a:bodyPr lIns="0" tIns="108000" anchor="t">
            <a:noAutofit/>
          </a:bodyPr>
          <a:lstStyle>
            <a:lvl1pPr marL="0" indent="0" algn="l">
              <a:buNone/>
              <a:defRPr sz="15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Untertitel und Verfasser</a:t>
            </a:r>
          </a:p>
        </p:txBody>
      </p:sp>
      <p:pic>
        <p:nvPicPr>
          <p:cNvPr id="7" name="Grafik 6">
            <a:extLst>
              <a:ext uri="{FF2B5EF4-FFF2-40B4-BE49-F238E27FC236}">
                <a16:creationId xmlns:a16="http://schemas.microsoft.com/office/drawing/2014/main" id="{40E62736-26F5-D742-BD85-8D4D3BF2058C}"/>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8" name="License statement">
            <a:extLst>
              <a:ext uri="{FF2B5EF4-FFF2-40B4-BE49-F238E27FC236}">
                <a16:creationId xmlns:a16="http://schemas.microsoft.com/office/drawing/2014/main" id="{5D9DC836-EBDE-8E4D-BAA8-5C27DBE5A9E7}"/>
              </a:ext>
            </a:extLst>
          </p:cNvPr>
          <p:cNvSpPr txBox="1"/>
          <p:nvPr userDrawn="1"/>
        </p:nvSpPr>
        <p:spPr>
          <a:xfrm>
            <a:off x="1692000" y="6526800"/>
            <a:ext cx="4402800" cy="331200"/>
          </a:xfrm>
          <a:prstGeom prst="rect">
            <a:avLst/>
          </a:prstGeom>
          <a:noFill/>
        </p:spPr>
        <p:txBody>
          <a:bodyPr wrap="square" lIns="0" tIns="0" rIns="0" bIns="0" rtlCol="0" anchor="t">
            <a:noAutofit/>
          </a:bodyPr>
          <a:lstStyle/>
          <a:p>
            <a:pPr algn="l"/>
            <a:r>
              <a:rPr lang="de-DE" sz="1000" b="0" noProof="0" dirty="0">
                <a:solidFill>
                  <a:srgbClr val="741426"/>
                </a:solidFill>
                <a:hlinkClick r:id="rId3">
                  <a:extLst>
                    <a:ext uri="{A12FA001-AC4F-418D-AE19-62706E023703}">
                      <ahyp:hlinkClr xmlns:ahyp="http://schemas.microsoft.com/office/drawing/2018/hyperlinkcolor" val="tx"/>
                    </a:ext>
                  </a:extLst>
                </a:hlinkClick>
              </a:rPr>
              <a:t>Website: Das Lernbüro</a:t>
            </a:r>
            <a:endParaRPr lang="de-DE" sz="1000" b="0" noProof="0" dirty="0">
              <a:solidFill>
                <a:srgbClr val="741426"/>
              </a:solidFill>
            </a:endParaRPr>
          </a:p>
        </p:txBody>
      </p:sp>
      <p:sp>
        <p:nvSpPr>
          <p:cNvPr id="9" name="Textfeld 8">
            <a:extLst>
              <a:ext uri="{FF2B5EF4-FFF2-40B4-BE49-F238E27FC236}">
                <a16:creationId xmlns:a16="http://schemas.microsoft.com/office/drawing/2014/main" id="{42A8F621-D59B-1941-806E-BB82D5173A6B}"/>
              </a:ext>
            </a:extLst>
          </p:cNvPr>
          <p:cNvSpPr txBox="1"/>
          <p:nvPr userDrawn="1"/>
        </p:nvSpPr>
        <p:spPr>
          <a:xfrm>
            <a:off x="835378" y="6581422"/>
            <a:ext cx="0" cy="0"/>
          </a:xfrm>
          <a:prstGeom prst="rect">
            <a:avLst/>
          </a:prstGeom>
          <a:noFill/>
        </p:spPr>
        <p:txBody>
          <a:bodyPr wrap="none" lIns="0" tIns="0" rIns="0" bIns="0" rtlCol="0" anchor="t">
            <a:noAutofit/>
          </a:bodyPr>
          <a:lstStyle/>
          <a:p>
            <a:pPr algn="l"/>
            <a:endParaRPr lang="de-DE" sz="1000" b="0" noProof="0" dirty="0">
              <a:solidFill>
                <a:schemeClr val="tx1"/>
              </a:solidFill>
              <a:hlinkClick r:id="rId4">
                <a:extLst>
                  <a:ext uri="{A12FA001-AC4F-418D-AE19-62706E023703}">
                    <ahyp:hlinkClr xmlns:ahyp="http://schemas.microsoft.com/office/drawing/2018/hyperlinkcolor" val="tx"/>
                  </a:ext>
                </a:extLst>
              </a:hlinkClick>
            </a:endParaRPr>
          </a:p>
        </p:txBody>
      </p:sp>
      <p:pic>
        <p:nvPicPr>
          <p:cNvPr id="11" name="Grafik 10">
            <a:extLst>
              <a:ext uri="{FF2B5EF4-FFF2-40B4-BE49-F238E27FC236}">
                <a16:creationId xmlns:a16="http://schemas.microsoft.com/office/drawing/2014/main" id="{F1E52219-C4DD-E744-B40B-3C98D1D66C33}"/>
              </a:ext>
            </a:extLst>
          </p:cNvPr>
          <p:cNvPicPr>
            <a:picLocks noChangeAspect="1"/>
          </p:cNvPicPr>
          <p:nvPr userDrawn="1"/>
        </p:nvPicPr>
        <p:blipFill>
          <a:blip r:embed="rId5"/>
          <a:srcRect/>
          <a:stretch/>
        </p:blipFill>
        <p:spPr>
          <a:xfrm>
            <a:off x="6331749" y="5684504"/>
            <a:ext cx="5255457" cy="1007896"/>
          </a:xfrm>
          <a:prstGeom prst="rect">
            <a:avLst/>
          </a:prstGeom>
        </p:spPr>
      </p:pic>
      <p:sp>
        <p:nvSpPr>
          <p:cNvPr id="12" name="Date">
            <a:extLst>
              <a:ext uri="{FF2B5EF4-FFF2-40B4-BE49-F238E27FC236}">
                <a16:creationId xmlns:a16="http://schemas.microsoft.com/office/drawing/2014/main" id="{C112D87A-A072-0547-8AFA-5F0F07988554}"/>
              </a:ext>
            </a:extLst>
          </p:cNvPr>
          <p:cNvSpPr txBox="1"/>
          <p:nvPr userDrawn="1"/>
        </p:nvSpPr>
        <p:spPr>
          <a:xfrm>
            <a:off x="-1" y="6526800"/>
            <a:ext cx="1692000" cy="331200"/>
          </a:xfrm>
          <a:prstGeom prst="rect">
            <a:avLst/>
          </a:prstGeom>
          <a:noFill/>
        </p:spPr>
        <p:txBody>
          <a:bodyPr wrap="square" lIns="626400" tIns="0" rIns="0" bIns="0" rtlCol="0" anchor="t">
            <a:noAutofit/>
          </a:bodyPr>
          <a:lstStyle/>
          <a:p>
            <a:pPr algn="l"/>
            <a:fld id="{9FF8C6EE-14AA-4795-80CA-14765B9F1F4F}" type="datetime1">
              <a:rPr lang="de-DE" sz="1000" smtClean="0"/>
              <a:pPr algn="l"/>
              <a:t>13.12.21</a:t>
            </a:fld>
            <a:endParaRPr lang="de-DE" sz="1000" b="0" noProof="0" dirty="0">
              <a:solidFill>
                <a:schemeClr val="tx1"/>
              </a:solidFill>
            </a:endParaRPr>
          </a:p>
        </p:txBody>
      </p:sp>
    </p:spTree>
    <p:extLst>
      <p:ext uri="{BB962C8B-B14F-4D97-AF65-F5344CB8AC3E}">
        <p14:creationId xmlns:p14="http://schemas.microsoft.com/office/powerpoint/2010/main" val="3932621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bschlussseite">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0A9D60E6-EE7B-B944-A14E-234C2E90C708}"/>
              </a:ext>
            </a:extLst>
          </p:cNvPr>
          <p:cNvSpPr>
            <a:spLocks noGrp="1"/>
          </p:cNvSpPr>
          <p:nvPr>
            <p:ph type="title" hasCustomPrompt="1"/>
          </p:nvPr>
        </p:nvSpPr>
        <p:spPr>
          <a:xfrm>
            <a:off x="1" y="1"/>
            <a:ext cx="8142513" cy="1414800"/>
          </a:xfrm>
        </p:spPr>
        <p:txBody>
          <a:bodyPr/>
          <a:lstStyle>
            <a:lvl1pPr>
              <a:defRPr/>
            </a:lvl1pPr>
          </a:lstStyle>
          <a:p>
            <a:r>
              <a:rPr lang="de-DE" noProof="0"/>
              <a:t>Kontaktdaten &amp; Infos</a:t>
            </a:r>
          </a:p>
        </p:txBody>
      </p:sp>
      <p:sp>
        <p:nvSpPr>
          <p:cNvPr id="15" name="Copy">
            <a:extLst>
              <a:ext uri="{FF2B5EF4-FFF2-40B4-BE49-F238E27FC236}">
                <a16:creationId xmlns:a16="http://schemas.microsoft.com/office/drawing/2014/main" id="{8C20E364-1070-6247-94B1-F4AFCC1C27CE}"/>
              </a:ext>
            </a:extLst>
          </p:cNvPr>
          <p:cNvSpPr>
            <a:spLocks noGrp="1"/>
          </p:cNvSpPr>
          <p:nvPr>
            <p:ph idx="1" hasCustomPrompt="1"/>
          </p:nvPr>
        </p:nvSpPr>
        <p:spPr>
          <a:xfrm>
            <a:off x="623887" y="1584134"/>
            <a:ext cx="7518627" cy="3196209"/>
          </a:xfrm>
        </p:spPr>
        <p:txBody>
          <a:bodyPr lIns="0"/>
          <a:lstStyle>
            <a:lvl1pPr>
              <a:spcBef>
                <a:spcPts val="600"/>
              </a:spcBef>
              <a:defRPr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Das Lernbüro</a:t>
            </a:r>
          </a:p>
        </p:txBody>
      </p:sp>
      <p:pic>
        <p:nvPicPr>
          <p:cNvPr id="21" name="Grafik 20">
            <a:extLst>
              <a:ext uri="{FF2B5EF4-FFF2-40B4-BE49-F238E27FC236}">
                <a16:creationId xmlns:a16="http://schemas.microsoft.com/office/drawing/2014/main" id="{47AEA6DF-76D2-B54E-8AB4-C23C19E484ED}"/>
              </a:ext>
            </a:extLst>
          </p:cNvPr>
          <p:cNvPicPr>
            <a:picLocks noChangeAspect="1"/>
          </p:cNvPicPr>
          <p:nvPr userDrawn="1"/>
        </p:nvPicPr>
        <p:blipFill>
          <a:blip r:embed="rId2"/>
          <a:srcRect/>
          <a:stretch/>
        </p:blipFill>
        <p:spPr>
          <a:xfrm>
            <a:off x="8483570" y="262089"/>
            <a:ext cx="3280487" cy="1083600"/>
          </a:xfrm>
          <a:prstGeom prst="rect">
            <a:avLst/>
          </a:prstGeom>
        </p:spPr>
      </p:pic>
      <p:sp>
        <p:nvSpPr>
          <p:cNvPr id="11" name="Copy">
            <a:extLst>
              <a:ext uri="{FF2B5EF4-FFF2-40B4-BE49-F238E27FC236}">
                <a16:creationId xmlns:a16="http://schemas.microsoft.com/office/drawing/2014/main" id="{59C52B23-3B64-FB4F-9801-B29864AAB768}"/>
              </a:ext>
            </a:extLst>
          </p:cNvPr>
          <p:cNvSpPr>
            <a:spLocks noGrp="1"/>
          </p:cNvSpPr>
          <p:nvPr>
            <p:ph idx="10" hasCustomPrompt="1"/>
          </p:nvPr>
        </p:nvSpPr>
        <p:spPr>
          <a:xfrm>
            <a:off x="8607705" y="1584133"/>
            <a:ext cx="3156351" cy="3196209"/>
          </a:xfrm>
        </p:spPr>
        <p:txBody>
          <a:bodyPr lIns="0"/>
          <a:lstStyle>
            <a:lvl1pPr>
              <a:spcBef>
                <a:spcPts val="600"/>
              </a:spcBef>
              <a:defRPr sz="1200" baseline="0"/>
            </a:lvl1pPr>
            <a:lvl2pPr marL="0" indent="0">
              <a:spcBef>
                <a:spcPts val="600"/>
              </a:spcBef>
              <a:buNone/>
              <a:defRPr b="1"/>
            </a:lvl2pPr>
            <a:lvl3pPr marL="180000" indent="-180000">
              <a:spcBef>
                <a:spcPts val="600"/>
              </a:spcBef>
              <a:buFont typeface="Arial" panose="020B0604020202020204" pitchFamily="34" charset="0"/>
              <a:buChar char="•"/>
              <a:defRPr>
                <a:solidFill>
                  <a:schemeClr val="tx1"/>
                </a:solidFill>
              </a:defRPr>
            </a:lvl3pPr>
            <a:lvl4pPr marL="0" indent="0">
              <a:spcBef>
                <a:spcPts val="1800"/>
              </a:spcBef>
              <a:buNone/>
              <a:defRPr b="1">
                <a:solidFill>
                  <a:schemeClr val="accent2"/>
                </a:solidFill>
              </a:defRPr>
            </a:lvl4pPr>
            <a:lvl5pPr marL="216000">
              <a:defRPr>
                <a:solidFill>
                  <a:schemeClr val="tx1"/>
                </a:solidFill>
              </a:defRPr>
            </a:lvl5pPr>
          </a:lstStyle>
          <a:p>
            <a:pPr lvl="0"/>
            <a:r>
              <a:rPr lang="de-DE" noProof="0"/>
              <a:t>Impressum</a:t>
            </a:r>
          </a:p>
          <a:p>
            <a:pPr lvl="0"/>
            <a:r>
              <a:rPr lang="de-DE" noProof="0"/>
              <a:t>Quellenangabe / Bild Introseite:</a:t>
            </a:r>
          </a:p>
          <a:p>
            <a:pPr lvl="0"/>
            <a:r>
              <a:rPr lang="de-DE" noProof="0"/>
              <a:t>Hochschule Niederrhein/DAS LERNBÜRO/IDiT – stock.adobe.com</a:t>
            </a:r>
          </a:p>
        </p:txBody>
      </p:sp>
    </p:spTree>
    <p:extLst>
      <p:ext uri="{BB962C8B-B14F-4D97-AF65-F5344CB8AC3E}">
        <p14:creationId xmlns:p14="http://schemas.microsoft.com/office/powerpoint/2010/main" val="18568807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3B062F-0B93-4A43-B292-EDD4A7666BD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FB64B781-B1AE-4346-912C-66566A9B4E1E}"/>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3C3A01B-B4C5-C14C-9580-A16F5C97D7E6}"/>
              </a:ext>
            </a:extLst>
          </p:cNvPr>
          <p:cNvSpPr>
            <a:spLocks noGrp="1"/>
          </p:cNvSpPr>
          <p:nvPr>
            <p:ph type="dt" sz="half" idx="10"/>
          </p:nvPr>
        </p:nvSpPr>
        <p:spPr/>
        <p:txBody>
          <a:bodyPr/>
          <a:lstStyle/>
          <a:p>
            <a:fld id="{9ACD37D8-4875-9B4B-9BC4-F4061F09F71B}" type="datetime1">
              <a:rPr lang="de-DE" smtClean="0"/>
              <a:t>13.12.21</a:t>
            </a:fld>
            <a:endParaRPr lang="de-DE" dirty="0"/>
          </a:p>
        </p:txBody>
      </p:sp>
      <p:sp>
        <p:nvSpPr>
          <p:cNvPr id="5" name="Fußzeilenplatzhalter 4">
            <a:extLst>
              <a:ext uri="{FF2B5EF4-FFF2-40B4-BE49-F238E27FC236}">
                <a16:creationId xmlns:a16="http://schemas.microsoft.com/office/drawing/2014/main" id="{280F07AA-07D2-3446-B29B-0BA884E5CCEE}"/>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E601C62A-5FAF-E842-B147-6049B39C72CC}"/>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813067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D345AE-B3D8-EB41-B0F0-E4D049DA83F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2181680-C3BB-0447-B1C2-8C43B23870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94FCE63-65CA-C24C-B664-F6422555202F}"/>
              </a:ext>
            </a:extLst>
          </p:cNvPr>
          <p:cNvSpPr>
            <a:spLocks noGrp="1"/>
          </p:cNvSpPr>
          <p:nvPr>
            <p:ph type="dt" sz="half" idx="10"/>
          </p:nvPr>
        </p:nvSpPr>
        <p:spPr/>
        <p:txBody>
          <a:bodyPr/>
          <a:lstStyle/>
          <a:p>
            <a:fld id="{32F9B031-30F1-1D45-9949-B0DCFF9A3305}" type="datetime1">
              <a:rPr lang="de-DE" smtClean="0"/>
              <a:t>13.12.21</a:t>
            </a:fld>
            <a:endParaRPr lang="de-DE" dirty="0"/>
          </a:p>
        </p:txBody>
      </p:sp>
      <p:sp>
        <p:nvSpPr>
          <p:cNvPr id="5" name="Fußzeilenplatzhalter 4">
            <a:extLst>
              <a:ext uri="{FF2B5EF4-FFF2-40B4-BE49-F238E27FC236}">
                <a16:creationId xmlns:a16="http://schemas.microsoft.com/office/drawing/2014/main" id="{9C43F9E9-89DD-4C46-9DBB-A30870B7F642}"/>
              </a:ext>
            </a:extLst>
          </p:cNvPr>
          <p:cNvSpPr>
            <a:spLocks noGrp="1"/>
          </p:cNvSpPr>
          <p:nvPr>
            <p:ph type="ftr" sz="quarter" idx="11"/>
          </p:nvPr>
        </p:nvSpPr>
        <p:spPr/>
        <p:txBody>
          <a:bodyPr/>
          <a:lstStyle/>
          <a:p>
            <a:endParaRPr lang="de-DE" dirty="0"/>
          </a:p>
        </p:txBody>
      </p:sp>
      <p:sp>
        <p:nvSpPr>
          <p:cNvPr id="6" name="Foliennummernplatzhalter 5">
            <a:extLst>
              <a:ext uri="{FF2B5EF4-FFF2-40B4-BE49-F238E27FC236}">
                <a16:creationId xmlns:a16="http://schemas.microsoft.com/office/drawing/2014/main" id="{9F48292B-AD67-BC4C-ACE7-43747ED8389D}"/>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1854981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BA557C-E956-8840-AF0E-DF53A4B67A6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39E9B68-E9D3-2741-835B-569B157C28F7}"/>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823B29D-F87D-3740-867E-1538E6350B5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690ED0DA-4CCF-A741-932B-BBE5B8A859D0}"/>
              </a:ext>
            </a:extLst>
          </p:cNvPr>
          <p:cNvSpPr>
            <a:spLocks noGrp="1"/>
          </p:cNvSpPr>
          <p:nvPr>
            <p:ph type="dt" sz="half" idx="10"/>
          </p:nvPr>
        </p:nvSpPr>
        <p:spPr/>
        <p:txBody>
          <a:bodyPr/>
          <a:lstStyle/>
          <a:p>
            <a:fld id="{F139C8C1-A171-1E49-94C3-6ABCA8C1D652}" type="datetime1">
              <a:rPr lang="de-DE" smtClean="0"/>
              <a:t>13.12.21</a:t>
            </a:fld>
            <a:endParaRPr lang="de-DE" dirty="0"/>
          </a:p>
        </p:txBody>
      </p:sp>
      <p:sp>
        <p:nvSpPr>
          <p:cNvPr id="6" name="Fußzeilenplatzhalter 5">
            <a:extLst>
              <a:ext uri="{FF2B5EF4-FFF2-40B4-BE49-F238E27FC236}">
                <a16:creationId xmlns:a16="http://schemas.microsoft.com/office/drawing/2014/main" id="{21E812E6-883B-D24D-BE36-E10C8AA87AD4}"/>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499ECB02-A7B3-E043-AB27-12576671CAA4}"/>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1383761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7B6AD-D5EE-6346-B734-B79EF708CA0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AE425B1A-9C4A-9E49-AA35-86A2867685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B823CCA-6FB1-A046-A0AC-92DDC2B8518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C6CA0E02-C7F8-194C-8539-4A898E98C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D411B37-C42E-A842-8895-E91C2ABEE2D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95BED8EE-57E1-1D46-964F-8A8B0FD81FD3}"/>
              </a:ext>
            </a:extLst>
          </p:cNvPr>
          <p:cNvSpPr>
            <a:spLocks noGrp="1"/>
          </p:cNvSpPr>
          <p:nvPr>
            <p:ph type="dt" sz="half" idx="10"/>
          </p:nvPr>
        </p:nvSpPr>
        <p:spPr/>
        <p:txBody>
          <a:bodyPr/>
          <a:lstStyle/>
          <a:p>
            <a:fld id="{116F8FE5-6634-844F-BCD5-14303C49A0D8}" type="datetime1">
              <a:rPr lang="de-DE" smtClean="0"/>
              <a:t>13.12.21</a:t>
            </a:fld>
            <a:endParaRPr lang="de-DE" dirty="0"/>
          </a:p>
        </p:txBody>
      </p:sp>
      <p:sp>
        <p:nvSpPr>
          <p:cNvPr id="8" name="Fußzeilenplatzhalter 7">
            <a:extLst>
              <a:ext uri="{FF2B5EF4-FFF2-40B4-BE49-F238E27FC236}">
                <a16:creationId xmlns:a16="http://schemas.microsoft.com/office/drawing/2014/main" id="{0D5F735C-18A6-D046-9331-4D1B83CE98A2}"/>
              </a:ext>
            </a:extLst>
          </p:cNvPr>
          <p:cNvSpPr>
            <a:spLocks noGrp="1"/>
          </p:cNvSpPr>
          <p:nvPr>
            <p:ph type="ftr" sz="quarter" idx="11"/>
          </p:nvPr>
        </p:nvSpPr>
        <p:spPr/>
        <p:txBody>
          <a:bodyPr/>
          <a:lstStyle/>
          <a:p>
            <a:endParaRPr lang="de-DE" dirty="0"/>
          </a:p>
        </p:txBody>
      </p:sp>
      <p:sp>
        <p:nvSpPr>
          <p:cNvPr id="9" name="Foliennummernplatzhalter 8">
            <a:extLst>
              <a:ext uri="{FF2B5EF4-FFF2-40B4-BE49-F238E27FC236}">
                <a16:creationId xmlns:a16="http://schemas.microsoft.com/office/drawing/2014/main" id="{A9E3B954-D888-574C-B584-17A9A79F82A5}"/>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1257406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528266-DA23-BF42-8D12-86F493A2EDAF}"/>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B8AFFBE5-AF73-FC43-9A4D-B8613E35E621}"/>
              </a:ext>
            </a:extLst>
          </p:cNvPr>
          <p:cNvSpPr>
            <a:spLocks noGrp="1"/>
          </p:cNvSpPr>
          <p:nvPr>
            <p:ph type="dt" sz="half" idx="10"/>
          </p:nvPr>
        </p:nvSpPr>
        <p:spPr/>
        <p:txBody>
          <a:bodyPr/>
          <a:lstStyle/>
          <a:p>
            <a:fld id="{90F532F4-FF2E-6546-9654-23B9E1076522}" type="datetime1">
              <a:rPr lang="de-DE" smtClean="0"/>
              <a:t>13.12.21</a:t>
            </a:fld>
            <a:endParaRPr lang="de-DE" dirty="0"/>
          </a:p>
        </p:txBody>
      </p:sp>
      <p:sp>
        <p:nvSpPr>
          <p:cNvPr id="4" name="Fußzeilenplatzhalter 3">
            <a:extLst>
              <a:ext uri="{FF2B5EF4-FFF2-40B4-BE49-F238E27FC236}">
                <a16:creationId xmlns:a16="http://schemas.microsoft.com/office/drawing/2014/main" id="{82F2911D-DDDD-2D42-B142-89ACFC7C9930}"/>
              </a:ext>
            </a:extLst>
          </p:cNvPr>
          <p:cNvSpPr>
            <a:spLocks noGrp="1"/>
          </p:cNvSpPr>
          <p:nvPr>
            <p:ph type="ftr" sz="quarter" idx="11"/>
          </p:nvPr>
        </p:nvSpPr>
        <p:spPr/>
        <p:txBody>
          <a:bodyPr/>
          <a:lstStyle/>
          <a:p>
            <a:endParaRPr lang="de-DE" dirty="0"/>
          </a:p>
        </p:txBody>
      </p:sp>
      <p:sp>
        <p:nvSpPr>
          <p:cNvPr id="5" name="Foliennummernplatzhalter 4">
            <a:extLst>
              <a:ext uri="{FF2B5EF4-FFF2-40B4-BE49-F238E27FC236}">
                <a16:creationId xmlns:a16="http://schemas.microsoft.com/office/drawing/2014/main" id="{93B88262-7A50-5348-A49E-F23A5CA7CBF9}"/>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218597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8E1071C-9E4B-AF4B-8A3C-D9D9FD97DE3A}"/>
              </a:ext>
            </a:extLst>
          </p:cNvPr>
          <p:cNvSpPr>
            <a:spLocks noGrp="1"/>
          </p:cNvSpPr>
          <p:nvPr>
            <p:ph type="dt" sz="half" idx="10"/>
          </p:nvPr>
        </p:nvSpPr>
        <p:spPr/>
        <p:txBody>
          <a:bodyPr/>
          <a:lstStyle/>
          <a:p>
            <a:fld id="{81D9CC20-DF46-C040-97C3-155B0154B7BB}" type="datetime1">
              <a:rPr lang="de-DE" smtClean="0"/>
              <a:t>13.12.21</a:t>
            </a:fld>
            <a:endParaRPr lang="de-DE" dirty="0"/>
          </a:p>
        </p:txBody>
      </p:sp>
      <p:sp>
        <p:nvSpPr>
          <p:cNvPr id="3" name="Fußzeilenplatzhalter 2">
            <a:extLst>
              <a:ext uri="{FF2B5EF4-FFF2-40B4-BE49-F238E27FC236}">
                <a16:creationId xmlns:a16="http://schemas.microsoft.com/office/drawing/2014/main" id="{86FF8F4F-F0C0-C646-8F18-D3E6BE5C8A0B}"/>
              </a:ext>
            </a:extLst>
          </p:cNvPr>
          <p:cNvSpPr>
            <a:spLocks noGrp="1"/>
          </p:cNvSpPr>
          <p:nvPr>
            <p:ph type="ftr" sz="quarter" idx="11"/>
          </p:nvPr>
        </p:nvSpPr>
        <p:spPr/>
        <p:txBody>
          <a:bodyPr/>
          <a:lstStyle/>
          <a:p>
            <a:endParaRPr lang="de-DE" dirty="0"/>
          </a:p>
        </p:txBody>
      </p:sp>
      <p:sp>
        <p:nvSpPr>
          <p:cNvPr id="4" name="Foliennummernplatzhalter 3">
            <a:extLst>
              <a:ext uri="{FF2B5EF4-FFF2-40B4-BE49-F238E27FC236}">
                <a16:creationId xmlns:a16="http://schemas.microsoft.com/office/drawing/2014/main" id="{5F253BEC-BC3A-5447-93B9-CF951E08F83B}"/>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2817418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BC7AAE-5F56-6C48-9512-1B17895A43A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B523F817-AA9E-DA40-B40D-43ACF54E14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FC6A0BCE-10BC-E541-9737-405BFFBABF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2C55B2C-DBF4-494C-947B-1AA60FFAC6A9}"/>
              </a:ext>
            </a:extLst>
          </p:cNvPr>
          <p:cNvSpPr>
            <a:spLocks noGrp="1"/>
          </p:cNvSpPr>
          <p:nvPr>
            <p:ph type="dt" sz="half" idx="10"/>
          </p:nvPr>
        </p:nvSpPr>
        <p:spPr/>
        <p:txBody>
          <a:bodyPr/>
          <a:lstStyle/>
          <a:p>
            <a:fld id="{4531A2BB-E792-B643-B897-59F77CFB95A9}" type="datetime1">
              <a:rPr lang="de-DE" smtClean="0"/>
              <a:t>13.12.21</a:t>
            </a:fld>
            <a:endParaRPr lang="de-DE" dirty="0"/>
          </a:p>
        </p:txBody>
      </p:sp>
      <p:sp>
        <p:nvSpPr>
          <p:cNvPr id="6" name="Fußzeilenplatzhalter 5">
            <a:extLst>
              <a:ext uri="{FF2B5EF4-FFF2-40B4-BE49-F238E27FC236}">
                <a16:creationId xmlns:a16="http://schemas.microsoft.com/office/drawing/2014/main" id="{DF2A94C8-26FF-9B45-8F68-CA342D625171}"/>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EB994865-730B-CF4A-B95F-0DB1EA530278}"/>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2414796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B015-6B50-5547-BA4F-9C92B33570E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628C738-3945-0044-97C5-634B4D2B7B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a:extLst>
              <a:ext uri="{FF2B5EF4-FFF2-40B4-BE49-F238E27FC236}">
                <a16:creationId xmlns:a16="http://schemas.microsoft.com/office/drawing/2014/main" id="{F4E9928B-F663-F64F-8335-50DBC212D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E104C9B-D01F-F94A-8471-B94DE400A6B7}"/>
              </a:ext>
            </a:extLst>
          </p:cNvPr>
          <p:cNvSpPr>
            <a:spLocks noGrp="1"/>
          </p:cNvSpPr>
          <p:nvPr>
            <p:ph type="dt" sz="half" idx="10"/>
          </p:nvPr>
        </p:nvSpPr>
        <p:spPr/>
        <p:txBody>
          <a:bodyPr/>
          <a:lstStyle/>
          <a:p>
            <a:fld id="{0378C02E-AD3A-C54C-A86F-5F0419EE47E5}" type="datetime1">
              <a:rPr lang="de-DE" smtClean="0"/>
              <a:t>13.12.21</a:t>
            </a:fld>
            <a:endParaRPr lang="de-DE" dirty="0"/>
          </a:p>
        </p:txBody>
      </p:sp>
      <p:sp>
        <p:nvSpPr>
          <p:cNvPr id="6" name="Fußzeilenplatzhalter 5">
            <a:extLst>
              <a:ext uri="{FF2B5EF4-FFF2-40B4-BE49-F238E27FC236}">
                <a16:creationId xmlns:a16="http://schemas.microsoft.com/office/drawing/2014/main" id="{FE209E7E-2B65-B143-85D5-F4C7C3EF180E}"/>
              </a:ext>
            </a:extLst>
          </p:cNvPr>
          <p:cNvSpPr>
            <a:spLocks noGrp="1"/>
          </p:cNvSpPr>
          <p:nvPr>
            <p:ph type="ftr" sz="quarter" idx="11"/>
          </p:nvPr>
        </p:nvSpPr>
        <p:spPr/>
        <p:txBody>
          <a:bodyPr/>
          <a:lstStyle/>
          <a:p>
            <a:endParaRPr lang="de-DE" dirty="0"/>
          </a:p>
        </p:txBody>
      </p:sp>
      <p:sp>
        <p:nvSpPr>
          <p:cNvPr id="7" name="Foliennummernplatzhalter 6">
            <a:extLst>
              <a:ext uri="{FF2B5EF4-FFF2-40B4-BE49-F238E27FC236}">
                <a16:creationId xmlns:a16="http://schemas.microsoft.com/office/drawing/2014/main" id="{FC2CFD0A-9CB5-FD48-B63E-1CC468E98583}"/>
              </a:ext>
            </a:extLst>
          </p:cNvPr>
          <p:cNvSpPr>
            <a:spLocks noGrp="1"/>
          </p:cNvSpPr>
          <p:nvPr>
            <p:ph type="sldNum" sz="quarter" idx="12"/>
          </p:nvPr>
        </p:nvSpPr>
        <p:spPr/>
        <p:txBody>
          <a:bodyPr/>
          <a:lstStyle/>
          <a:p>
            <a:fld id="{19EC44A9-C025-4548-A87B-11EB58F8F283}" type="slidenum">
              <a:rPr lang="de-DE" smtClean="0"/>
              <a:t>‹Nr.›</a:t>
            </a:fld>
            <a:endParaRPr lang="de-DE" dirty="0"/>
          </a:p>
        </p:txBody>
      </p:sp>
    </p:spTree>
    <p:extLst>
      <p:ext uri="{BB962C8B-B14F-4D97-AF65-F5344CB8AC3E}">
        <p14:creationId xmlns:p14="http://schemas.microsoft.com/office/powerpoint/2010/main" val="3980262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31F2590-2B95-4B44-B9CB-C65594CF1A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2974572A-0EB3-794C-B625-739ACF3769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D88DBCF4-92DF-D949-A786-E4DA45E7A8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68064-4A24-8C46-B3A2-5DB140A08A1D}" type="datetime1">
              <a:rPr lang="de-DE" smtClean="0"/>
              <a:t>13.12.21</a:t>
            </a:fld>
            <a:endParaRPr lang="de-DE" dirty="0"/>
          </a:p>
        </p:txBody>
      </p:sp>
      <p:sp>
        <p:nvSpPr>
          <p:cNvPr id="5" name="Fußzeilenplatzhalter 4">
            <a:extLst>
              <a:ext uri="{FF2B5EF4-FFF2-40B4-BE49-F238E27FC236}">
                <a16:creationId xmlns:a16="http://schemas.microsoft.com/office/drawing/2014/main" id="{5B816F26-5D41-0646-8B4C-37BFE6AC6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Foliennummernplatzhalter 5">
            <a:extLst>
              <a:ext uri="{FF2B5EF4-FFF2-40B4-BE49-F238E27FC236}">
                <a16:creationId xmlns:a16="http://schemas.microsoft.com/office/drawing/2014/main" id="{C1EFBA98-3440-C841-910C-5F38A3B82E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EC44A9-C025-4548-A87B-11EB58F8F283}" type="slidenum">
              <a:rPr lang="de-DE" smtClean="0"/>
              <a:t>‹Nr.›</a:t>
            </a:fld>
            <a:endParaRPr lang="de-DE" dirty="0"/>
          </a:p>
        </p:txBody>
      </p:sp>
    </p:spTree>
    <p:extLst>
      <p:ext uri="{BB962C8B-B14F-4D97-AF65-F5344CB8AC3E}">
        <p14:creationId xmlns:p14="http://schemas.microsoft.com/office/powerpoint/2010/main" val="371267867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 id="214748369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sv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open-educational-resources.de/oer-tullu-regel/" TargetMode="External"/><Relationship Id="rId4" Type="http://schemas.openxmlformats.org/officeDocument/2006/relationships/hyperlink" Target="https://creativecommons.org/licenses/by/4.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open-educational-resources.de/oer-tullu-regel/" TargetMode="External"/><Relationship Id="rId5" Type="http://schemas.openxmlformats.org/officeDocument/2006/relationships/hyperlink" Target="https://creativecommons.org/licenses/by-sa/2.0/legalcode" TargetMode="External"/><Relationship Id="rId4" Type="http://schemas.openxmlformats.org/officeDocument/2006/relationships/hyperlink" Target="https://www.flickr.com/photos/jmm-hambu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pixabay.com/de/illustrations/film-klappe-h&#228;nde-kl&#246;ppel-4152982/" TargetMode="External"/><Relationship Id="rId13" Type="http://schemas.openxmlformats.org/officeDocument/2006/relationships/hyperlink" Target="https://rights-managed.de/bilder-praesentation-vortrag/" TargetMode="External"/><Relationship Id="rId18" Type="http://schemas.openxmlformats.org/officeDocument/2006/relationships/hyperlink" Target="https://creativecommons.org/about/downloads/" TargetMode="External"/><Relationship Id="rId3" Type="http://schemas.openxmlformats.org/officeDocument/2006/relationships/hyperlink" Target="https://pixabay.com/de/service/license/" TargetMode="External"/><Relationship Id="rId7" Type="http://schemas.openxmlformats.org/officeDocument/2006/relationships/hyperlink" Target="https://pixabay.com/de/illustrations/joystick-spiel-gamepad-football-4072917/" TargetMode="External"/><Relationship Id="rId12" Type="http://schemas.openxmlformats.org/officeDocument/2006/relationships/hyperlink" Target="https://pixabay.com/de/illustrations/schreiben-musik-hinweis-komponist-4181809/" TargetMode="External"/><Relationship Id="rId17" Type="http://schemas.openxmlformats.org/officeDocument/2006/relationships/hyperlink" Target="https://creativecommons.org/licenses/by-sa/4.0/" TargetMode="External"/><Relationship Id="rId2" Type="http://schemas.openxmlformats.org/officeDocument/2006/relationships/notesSlide" Target="../notesSlides/notesSlide19.xml"/><Relationship Id="rId16" Type="http://schemas.openxmlformats.org/officeDocument/2006/relationships/hyperlink" Target="https://creativecommons.org/" TargetMode="External"/><Relationship Id="rId1" Type="http://schemas.openxmlformats.org/officeDocument/2006/relationships/slideLayout" Target="../slideLayouts/slideLayout2.xml"/><Relationship Id="rId6" Type="http://schemas.openxmlformats.org/officeDocument/2006/relationships/hyperlink" Target="https://www.urheberrecht.de/#Urheberrecht-%E2%80%93-kurz-und-kompakt" TargetMode="External"/><Relationship Id="rId11" Type="http://schemas.openxmlformats.org/officeDocument/2006/relationships/hyperlink" Target="https://pixabay.com/de/illustrations/fotograf-foto-kamera-mann-bild-4113176/" TargetMode="External"/><Relationship Id="rId5" Type="http://schemas.openxmlformats.org/officeDocument/2006/relationships/hyperlink" Target="https://pixabay.com/de/illustrations/fragen-nachfrage-zweifel-1922476/" TargetMode="External"/><Relationship Id="rId15" Type="http://schemas.openxmlformats.org/officeDocument/2006/relationships/hyperlink" Target="https://www.youtube.com/results?search_query=big+data&amp;sp=EgIwAQ%253D%253D" TargetMode="External"/><Relationship Id="rId10" Type="http://schemas.openxmlformats.org/officeDocument/2006/relationships/hyperlink" Target="https://pixabay.com/de/illustrations/brainstorming-ideen-fragen-bildung-4222728" TargetMode="External"/><Relationship Id="rId4" Type="http://schemas.openxmlformats.org/officeDocument/2006/relationships/hyperlink" Target="https://pixabay.com/de/vectors/mann-mitarbeiter-rechner-monitor-5800290/" TargetMode="External"/><Relationship Id="rId9" Type="http://schemas.openxmlformats.org/officeDocument/2006/relationships/hyperlink" Target="https://pixabay.com/de/illustrations/pr&#252;fung-mwst-inspektion-3929140/" TargetMode="External"/><Relationship Id="rId14" Type="http://schemas.openxmlformats.org/officeDocument/2006/relationships/hyperlink" Target="https://www.qwant.com/?q=big%20data&amp;t=images&amp;license=shar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pixabay.com/de/illustrations/mona-lisa-corona-covid-kunst-5048372/" TargetMode="External"/><Relationship Id="rId13" Type="http://schemas.openxmlformats.org/officeDocument/2006/relationships/hyperlink" Target="https://commons.wikimedia.org/wiki/File:Creative_commons_license_spectrum.svg#metadata" TargetMode="External"/><Relationship Id="rId18" Type="http://schemas.openxmlformats.org/officeDocument/2006/relationships/hyperlink" Target="https://creativecommons.org/licenses/by-sa/2.0/legalcode" TargetMode="External"/><Relationship Id="rId3" Type="http://schemas.openxmlformats.org/officeDocument/2006/relationships/hyperlink" Target="https://open-educational-resources.de/was-ist-oer-3-2/" TargetMode="External"/><Relationship Id="rId7" Type="http://schemas.openxmlformats.org/officeDocument/2006/relationships/hyperlink" Target="https://pixabay.com/de/photos/mona-lisa-gem%C3%A4lde-hauswand-fassade-3856791/" TargetMode="External"/><Relationship Id="rId12" Type="http://schemas.openxmlformats.org/officeDocument/2006/relationships/hyperlink" Target="http://www.blog.lehren.tum.de/kostenlose-bilder-creative-commons/" TargetMode="External"/><Relationship Id="rId17" Type="http://schemas.openxmlformats.org/officeDocument/2006/relationships/hyperlink" Target="https://www.flickr.com/photos/jmm-hamburg/" TargetMode="External"/><Relationship Id="rId2" Type="http://schemas.openxmlformats.org/officeDocument/2006/relationships/notesSlide" Target="../notesSlides/notesSlide20.xml"/><Relationship Id="rId16" Type="http://schemas.openxmlformats.org/officeDocument/2006/relationships/hyperlink" Target="https://open-educational-resources.de/oer-tullu-regel" TargetMode="External"/><Relationship Id="rId1" Type="http://schemas.openxmlformats.org/officeDocument/2006/relationships/slideLayout" Target="../slideLayouts/slideLayout2.xml"/><Relationship Id="rId6" Type="http://schemas.openxmlformats.org/officeDocument/2006/relationships/hyperlink" Target="https://pixabay.com/de/illustrations/karikaturen-karikatur-cartoon-2090521/" TargetMode="External"/><Relationship Id="rId11" Type="http://schemas.openxmlformats.org/officeDocument/2006/relationships/hyperlink" Target="http://www.creativecommons.ch/wie-funktionierts/" TargetMode="External"/><Relationship Id="rId5" Type="http://schemas.openxmlformats.org/officeDocument/2006/relationships/hyperlink" Target="https://pixabay.com/de/illustrations/galerie-bild-portr%C3%A4t-malerei-3619219/" TargetMode="External"/><Relationship Id="rId15" Type="http://schemas.openxmlformats.org/officeDocument/2006/relationships/hyperlink" Target="https://open-educational-resources.de/oer-tullu-regel/" TargetMode="External"/><Relationship Id="rId10" Type="http://schemas.openxmlformats.org/officeDocument/2006/relationships/hyperlink" Target="https://creativecommons.org/licenses/by/4.0/deed.en" TargetMode="External"/><Relationship Id="rId19" Type="http://schemas.openxmlformats.org/officeDocument/2006/relationships/hyperlink" Target="https://pixabay.com/de/illustrations/familie-galerie-generation-3218869/" TargetMode="External"/><Relationship Id="rId4" Type="http://schemas.openxmlformats.org/officeDocument/2006/relationships/hyperlink" Target="https://pixabay.com/de/service/license/" TargetMode="External"/><Relationship Id="rId9" Type="http://schemas.openxmlformats.org/officeDocument/2006/relationships/hyperlink" Target="https://pixabay.com/de/illustrations/fantasie-mona-lisa-rauchen-4065830/" TargetMode="External"/><Relationship Id="rId14" Type="http://schemas.openxmlformats.org/officeDocument/2006/relationships/hyperlink" Target="https://creativecommons.org/licenses/by/4.0/"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www.daslernbuero.de/medienkompetenz/05" TargetMode="External"/><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s://support.microsoft.com/de-de/topic/einf&#252;gen-von-piktogrammen-in-microsoft-office-e2459f17-3996-4795-996e-b9a13486fa79" TargetMode="External"/><Relationship Id="rId5" Type="http://schemas.openxmlformats.org/officeDocument/2006/relationships/hyperlink" Target="https://creativecommons.org/licenses/by-sa/4.0/deed.de" TargetMode="External"/><Relationship Id="rId4" Type="http://schemas.openxmlformats.org/officeDocument/2006/relationships/hyperlink" Target="https://idit.online/" TargetMode="Externa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blush.design/de/collections" TargetMode="External"/><Relationship Id="rId13" Type="http://schemas.openxmlformats.org/officeDocument/2006/relationships/hyperlink" Target="http://dig.ccmixter.org/" TargetMode="External"/><Relationship Id="rId3" Type="http://schemas.openxmlformats.org/officeDocument/2006/relationships/image" Target="../media/image3.jpg"/><Relationship Id="rId7" Type="http://schemas.openxmlformats.org/officeDocument/2006/relationships/hyperlink" Target="https://de.freepik.com/" TargetMode="External"/><Relationship Id="rId12" Type="http://schemas.openxmlformats.org/officeDocument/2006/relationships/hyperlink" Target="https://www.audiyou.d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openclipart.org/" TargetMode="External"/><Relationship Id="rId11" Type="http://schemas.openxmlformats.org/officeDocument/2006/relationships/hyperlink" Target="https://unsplash.com/" TargetMode="External"/><Relationship Id="rId5" Type="http://schemas.openxmlformats.org/officeDocument/2006/relationships/hyperlink" Target="https://pixabay.com/de/service/license/" TargetMode="External"/><Relationship Id="rId10" Type="http://schemas.openxmlformats.org/officeDocument/2006/relationships/hyperlink" Target="https://www.pixelio.de/" TargetMode="External"/><Relationship Id="rId4" Type="http://schemas.openxmlformats.org/officeDocument/2006/relationships/hyperlink" Target="https://pixabay.com/de/" TargetMode="External"/><Relationship Id="rId9" Type="http://schemas.openxmlformats.org/officeDocument/2006/relationships/hyperlink" Target="https://www.flaticon.com/" TargetMode="External"/><Relationship Id="rId14" Type="http://schemas.openxmlformats.org/officeDocument/2006/relationships/hyperlink" Target="https://commons.wikimedia.org/wiki/Hauptseite?uselang=d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5CC407-F8CF-674C-8FE2-478EE80D6522}"/>
              </a:ext>
            </a:extLst>
          </p:cNvPr>
          <p:cNvSpPr>
            <a:spLocks noGrp="1"/>
          </p:cNvSpPr>
          <p:nvPr>
            <p:ph type="ctrTitle"/>
          </p:nvPr>
        </p:nvSpPr>
        <p:spPr/>
        <p:txBody>
          <a:bodyPr/>
          <a:lstStyle/>
          <a:p>
            <a:r>
              <a:rPr lang="de-DE">
                <a:solidFill>
                  <a:schemeClr val="accent2">
                    <a:lumMod val="75000"/>
                  </a:schemeClr>
                </a:solidFill>
                <a:latin typeface="Arial" panose="020B0604020202020204" pitchFamily="34" charset="0"/>
                <a:cs typeface="Arial" panose="020B0604020202020204" pitchFamily="34" charset="0"/>
              </a:rPr>
              <a:t>Urheberrecht </a:t>
            </a:r>
            <a:r>
              <a:rPr lang="de-DE" dirty="0">
                <a:solidFill>
                  <a:schemeClr val="accent2">
                    <a:lumMod val="75000"/>
                  </a:schemeClr>
                </a:solidFill>
                <a:latin typeface="Arial" panose="020B0604020202020204" pitchFamily="34" charset="0"/>
                <a:cs typeface="Arial" panose="020B0604020202020204" pitchFamily="34" charset="0"/>
              </a:rPr>
              <a:t>und freie Lizenzen – Nutzung von Materialien aus dem Internet</a:t>
            </a:r>
          </a:p>
        </p:txBody>
      </p:sp>
      <p:sp>
        <p:nvSpPr>
          <p:cNvPr id="3" name="Untertitel 2">
            <a:extLst>
              <a:ext uri="{FF2B5EF4-FFF2-40B4-BE49-F238E27FC236}">
                <a16:creationId xmlns:a16="http://schemas.microsoft.com/office/drawing/2014/main" id="{488347E6-15CA-7F4E-B33D-1430B83E49DD}"/>
              </a:ext>
            </a:extLst>
          </p:cNvPr>
          <p:cNvSpPr>
            <a:spLocks noGrp="1"/>
          </p:cNvSpPr>
          <p:nvPr>
            <p:ph type="subTitle" idx="1"/>
          </p:nvPr>
        </p:nvSpPr>
        <p:spPr/>
        <p:txBody>
          <a:bodyPr/>
          <a:lstStyle/>
          <a:p>
            <a:r>
              <a:rPr lang="de-DE" sz="1400" dirty="0">
                <a:latin typeface="Arial" panose="020B0604020202020204" pitchFamily="34" charset="0"/>
                <a:cs typeface="Arial" panose="020B0604020202020204" pitchFamily="34" charset="0"/>
              </a:rPr>
              <a:t>Jule Murmann für TH Köln</a:t>
            </a:r>
          </a:p>
        </p:txBody>
      </p:sp>
    </p:spTree>
    <p:extLst>
      <p:ext uri="{BB962C8B-B14F-4D97-AF65-F5344CB8AC3E}">
        <p14:creationId xmlns:p14="http://schemas.microsoft.com/office/powerpoint/2010/main" val="1284430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FD5859-8ED3-BC4C-8310-7BE0AFE68986}"/>
              </a:ext>
            </a:extLst>
          </p:cNvPr>
          <p:cNvSpPr>
            <a:spLocks noGrp="1"/>
          </p:cNvSpPr>
          <p:nvPr>
            <p:ph type="title"/>
          </p:nvPr>
        </p:nvSpPr>
        <p:spPr/>
        <p:txBody>
          <a:bodyPr/>
          <a:lstStyle/>
          <a:p>
            <a:r>
              <a:rPr lang="de-DE" dirty="0"/>
              <a:t>Suchmaschinen-Filter: YouTube (Videos)</a:t>
            </a:r>
          </a:p>
        </p:txBody>
      </p:sp>
      <p:pic>
        <p:nvPicPr>
          <p:cNvPr id="4" name="Inhaltsplatzhalter 3" descr="Die Folie zeigt einen Screenshot der Einstellungsmöglichkeiten von YouTube mit einem Pfeil auf der Option &quot;Creative Commons&quot;. Hiermit filtert man die Videos so, dass nur solche mit Creative Commons Lizenzierung angezeigt werden.">
            <a:extLst>
              <a:ext uri="{FF2B5EF4-FFF2-40B4-BE49-F238E27FC236}">
                <a16:creationId xmlns:a16="http://schemas.microsoft.com/office/drawing/2014/main" id="{E6B7D991-99EF-BF4A-88DB-355841EED592}"/>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1167780" y="1825625"/>
            <a:ext cx="9856439" cy="4351338"/>
          </a:xfrm>
          <a:prstGeom prst="rect">
            <a:avLst/>
          </a:prstGeom>
        </p:spPr>
      </p:pic>
      <p:cxnSp>
        <p:nvCxnSpPr>
          <p:cNvPr id="5" name="Gerade Verbindung mit Pfeil 4">
            <a:extLst>
              <a:ext uri="{FF2B5EF4-FFF2-40B4-BE49-F238E27FC236}">
                <a16:creationId xmlns:a16="http://schemas.microsoft.com/office/drawing/2014/main" id="{0B96C5BB-3A9F-5F4B-91FD-90825EC03C23}"/>
              </a:ext>
              <a:ext uri="{C183D7F6-B498-43B3-948B-1728B52AA6E4}">
                <adec:decorative xmlns:adec="http://schemas.microsoft.com/office/drawing/2017/decorative" val="1"/>
              </a:ext>
            </a:extLst>
          </p:cNvPr>
          <p:cNvCxnSpPr>
            <a:cxnSpLocks/>
          </p:cNvCxnSpPr>
          <p:nvPr/>
        </p:nvCxnSpPr>
        <p:spPr>
          <a:xfrm flipV="1">
            <a:off x="6451042" y="4411227"/>
            <a:ext cx="3135085" cy="1517300"/>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6E6B3B34-6657-EC4E-9622-E431745B5657}"/>
              </a:ext>
            </a:extLst>
          </p:cNvPr>
          <p:cNvSpPr txBox="1"/>
          <p:nvPr/>
        </p:nvSpPr>
        <p:spPr>
          <a:xfrm>
            <a:off x="838200" y="6400412"/>
            <a:ext cx="5257800" cy="276999"/>
          </a:xfrm>
          <a:prstGeom prst="rect">
            <a:avLst/>
          </a:prstGeom>
          <a:noFill/>
        </p:spPr>
        <p:txBody>
          <a:bodyPr wrap="square" rtlCol="0">
            <a:spAutoFit/>
          </a:bodyPr>
          <a:lstStyle/>
          <a:p>
            <a:r>
              <a:rPr lang="de-DE" sz="1200" dirty="0"/>
              <a:t>Screenshot: YouTube/Filter Creative Commons (Quelle 13)</a:t>
            </a:r>
          </a:p>
        </p:txBody>
      </p:sp>
      <p:sp>
        <p:nvSpPr>
          <p:cNvPr id="3" name="Foliennummernplatzhalter 2">
            <a:extLst>
              <a:ext uri="{FF2B5EF4-FFF2-40B4-BE49-F238E27FC236}">
                <a16:creationId xmlns:a16="http://schemas.microsoft.com/office/drawing/2014/main" id="{5580DC72-273C-4A48-B898-2E5CED5D1E0A}"/>
              </a:ext>
            </a:extLst>
          </p:cNvPr>
          <p:cNvSpPr>
            <a:spLocks noGrp="1"/>
          </p:cNvSpPr>
          <p:nvPr>
            <p:ph type="sldNum" sz="quarter" idx="12"/>
          </p:nvPr>
        </p:nvSpPr>
        <p:spPr/>
        <p:txBody>
          <a:bodyPr/>
          <a:lstStyle/>
          <a:p>
            <a:fld id="{19EC44A9-C025-4548-A87B-11EB58F8F283}" type="slidenum">
              <a:rPr lang="de-DE" smtClean="0"/>
              <a:t>10</a:t>
            </a:fld>
            <a:endParaRPr lang="de-DE" dirty="0"/>
          </a:p>
        </p:txBody>
      </p:sp>
    </p:spTree>
    <p:extLst>
      <p:ext uri="{BB962C8B-B14F-4D97-AF65-F5344CB8AC3E}">
        <p14:creationId xmlns:p14="http://schemas.microsoft.com/office/powerpoint/2010/main" val="3892315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4">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008FFC81-449C-4F41-A261-2F8F874C76E7}"/>
              </a:ext>
            </a:extLst>
          </p:cNvPr>
          <p:cNvSpPr>
            <a:spLocks noGrp="1"/>
          </p:cNvSpPr>
          <p:nvPr>
            <p:ph type="title"/>
          </p:nvPr>
        </p:nvSpPr>
        <p:spPr>
          <a:xfrm>
            <a:off x="630936" y="640823"/>
            <a:ext cx="3419856" cy="5583148"/>
          </a:xfrm>
        </p:spPr>
        <p:txBody>
          <a:bodyPr anchor="ctr">
            <a:normAutofit/>
          </a:bodyPr>
          <a:lstStyle/>
          <a:p>
            <a:r>
              <a:rPr lang="de-DE" sz="5400" dirty="0"/>
              <a:t>Creative-Commons-Lizenzen</a:t>
            </a:r>
          </a:p>
        </p:txBody>
      </p:sp>
      <p:sp>
        <p:nvSpPr>
          <p:cNvPr id="20"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fik 5">
            <a:extLst>
              <a:ext uri="{FF2B5EF4-FFF2-40B4-BE49-F238E27FC236}">
                <a16:creationId xmlns:a16="http://schemas.microsoft.com/office/drawing/2014/main" id="{FA8CFCF4-AEA9-FB4A-9C3F-064D1041DE0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4596" y="5174466"/>
            <a:ext cx="2778009" cy="659778"/>
          </a:xfrm>
          <a:prstGeom prst="rect">
            <a:avLst/>
          </a:prstGeom>
        </p:spPr>
      </p:pic>
      <p:sp>
        <p:nvSpPr>
          <p:cNvPr id="8" name="Textfeld 7">
            <a:extLst>
              <a:ext uri="{FF2B5EF4-FFF2-40B4-BE49-F238E27FC236}">
                <a16:creationId xmlns:a16="http://schemas.microsoft.com/office/drawing/2014/main" id="{0A7AB19D-6D9C-9E4D-8805-64CC677F02A6}"/>
              </a:ext>
            </a:extLst>
          </p:cNvPr>
          <p:cNvSpPr txBox="1"/>
          <p:nvPr/>
        </p:nvSpPr>
        <p:spPr>
          <a:xfrm>
            <a:off x="838200" y="6400412"/>
            <a:ext cx="2313373" cy="276999"/>
          </a:xfrm>
          <a:prstGeom prst="rect">
            <a:avLst/>
          </a:prstGeom>
          <a:noFill/>
        </p:spPr>
        <p:txBody>
          <a:bodyPr wrap="square" rtlCol="0">
            <a:spAutoFit/>
          </a:bodyPr>
          <a:lstStyle/>
          <a:p>
            <a:r>
              <a:rPr lang="de-DE" sz="1200" dirty="0"/>
              <a:t>Quellen 14, 15</a:t>
            </a:r>
          </a:p>
        </p:txBody>
      </p:sp>
      <p:sp>
        <p:nvSpPr>
          <p:cNvPr id="3" name="Inhaltsplatzhalter 2">
            <a:extLst>
              <a:ext uri="{FF2B5EF4-FFF2-40B4-BE49-F238E27FC236}">
                <a16:creationId xmlns:a16="http://schemas.microsoft.com/office/drawing/2014/main" id="{60A54CD2-F7AB-4E40-854B-8D7DC986AA97}"/>
              </a:ext>
            </a:extLst>
          </p:cNvPr>
          <p:cNvSpPr>
            <a:spLocks noGrp="1"/>
          </p:cNvSpPr>
          <p:nvPr>
            <p:ph idx="1"/>
          </p:nvPr>
        </p:nvSpPr>
        <p:spPr>
          <a:xfrm>
            <a:off x="4501896" y="2167477"/>
            <a:ext cx="6814312" cy="4053840"/>
          </a:xfrm>
        </p:spPr>
        <p:txBody>
          <a:bodyPr anchor="t">
            <a:noAutofit/>
          </a:bodyPr>
          <a:lstStyle/>
          <a:p>
            <a:pPr>
              <a:buFontTx/>
              <a:buChar char="-"/>
            </a:pPr>
            <a:r>
              <a:rPr lang="de-DE" sz="2400" dirty="0"/>
              <a:t>Auch bezeichnet als CC-Lizenzen</a:t>
            </a:r>
          </a:p>
          <a:p>
            <a:pPr>
              <a:buFontTx/>
              <a:buChar char="-"/>
            </a:pPr>
            <a:r>
              <a:rPr lang="de-DE" sz="2400" dirty="0"/>
              <a:t>Rechtssicher (international und in Deutschland)</a:t>
            </a:r>
          </a:p>
          <a:p>
            <a:pPr>
              <a:buFontTx/>
              <a:buChar char="-"/>
            </a:pPr>
            <a:r>
              <a:rPr lang="de-DE" sz="2400" dirty="0"/>
              <a:t>Bekannteste und am weitesten verbreitete Form freier Lizenzen</a:t>
            </a:r>
          </a:p>
          <a:p>
            <a:pPr>
              <a:buFontTx/>
              <a:buChar char="-"/>
            </a:pPr>
            <a:r>
              <a:rPr lang="de-DE" sz="2400" dirty="0"/>
              <a:t>Ermöglichen es Urheber:innen, ihre Werke zur Nutzung zur Verfügung zu stellen</a:t>
            </a:r>
          </a:p>
          <a:p>
            <a:pPr>
              <a:buFontTx/>
              <a:buChar char="-"/>
            </a:pPr>
            <a:r>
              <a:rPr lang="de-DE" sz="2400" dirty="0"/>
              <a:t>Offenste Lizenz: CC-0 ( = Public Domain / Gemeinfreiheit) </a:t>
            </a:r>
            <a:r>
              <a:rPr lang="de-DE" sz="2400" dirty="0">
                <a:sym typeface="Wingdings" pitchFamily="2" charset="2"/>
              </a:rPr>
              <a:t> alles ist erlaubt</a:t>
            </a:r>
            <a:endParaRPr lang="de-DE" sz="2400" dirty="0"/>
          </a:p>
        </p:txBody>
      </p:sp>
      <p:sp>
        <p:nvSpPr>
          <p:cNvPr id="4" name="Foliennummernplatzhalter 3">
            <a:extLst>
              <a:ext uri="{FF2B5EF4-FFF2-40B4-BE49-F238E27FC236}">
                <a16:creationId xmlns:a16="http://schemas.microsoft.com/office/drawing/2014/main" id="{57C550DB-A909-704D-9503-6BE6499D3747}"/>
              </a:ext>
            </a:extLst>
          </p:cNvPr>
          <p:cNvSpPr>
            <a:spLocks noGrp="1"/>
          </p:cNvSpPr>
          <p:nvPr>
            <p:ph type="sldNum" sz="quarter" idx="12"/>
          </p:nvPr>
        </p:nvSpPr>
        <p:spPr/>
        <p:txBody>
          <a:bodyPr/>
          <a:lstStyle/>
          <a:p>
            <a:fld id="{19EC44A9-C025-4548-A87B-11EB58F8F283}" type="slidenum">
              <a:rPr lang="de-DE" smtClean="0"/>
              <a:t>11</a:t>
            </a:fld>
            <a:endParaRPr lang="de-DE" dirty="0"/>
          </a:p>
        </p:txBody>
      </p:sp>
    </p:spTree>
    <p:extLst>
      <p:ext uri="{BB962C8B-B14F-4D97-AF65-F5344CB8AC3E}">
        <p14:creationId xmlns:p14="http://schemas.microsoft.com/office/powerpoint/2010/main" val="290350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2018E1B-E0B9-4440-AFF3-4112E50A27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E0920F6-7247-354E-9D8B-096E1F459E8D}"/>
              </a:ext>
            </a:extLst>
          </p:cNvPr>
          <p:cNvSpPr>
            <a:spLocks noGrp="1"/>
          </p:cNvSpPr>
          <p:nvPr>
            <p:ph type="title"/>
          </p:nvPr>
        </p:nvSpPr>
        <p:spPr>
          <a:xfrm>
            <a:off x="838199" y="365125"/>
            <a:ext cx="11166371" cy="1325563"/>
          </a:xfrm>
        </p:spPr>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de-DE" dirty="0"/>
              <a:t>Exkurs: </a:t>
            </a:r>
            <a:r>
              <a:rPr lang="en-US" sz="4400" kern="1200" dirty="0">
                <a:solidFill>
                  <a:schemeClr val="tx1"/>
                </a:solidFill>
                <a:effectLst/>
                <a:latin typeface="+mj-lt"/>
                <a:ea typeface="+mj-ea"/>
                <a:cs typeface="+mj-cs"/>
              </a:rPr>
              <a:t>Public Domain / gemeinfreie Inhalte</a:t>
            </a:r>
            <a:endParaRPr lang="de-DE" dirty="0">
              <a:effectLst/>
            </a:endParaRPr>
          </a:p>
        </p:txBody>
      </p:sp>
      <p:pic>
        <p:nvPicPr>
          <p:cNvPr id="15" name="Grafik 14" descr="Auf der Folie sind 5 verschiedene Versionen der Mona Lisa abgebildet.&#10;Das soll verdeutlichen, dass das Originalbild so alt ist, dass die Mona Lisa Public Domain – also frei von Urheberrechten ist.&#10;">
            <a:extLst>
              <a:ext uri="{FF2B5EF4-FFF2-40B4-BE49-F238E27FC236}">
                <a16:creationId xmlns:a16="http://schemas.microsoft.com/office/drawing/2014/main" id="{A54CCCC3-2EF3-944E-83DE-F893422654CF}"/>
              </a:ext>
            </a:extLst>
          </p:cNvPr>
          <p:cNvPicPr>
            <a:picLocks noChangeAspect="1"/>
          </p:cNvPicPr>
          <p:nvPr/>
        </p:nvPicPr>
        <p:blipFill rotWithShape="1">
          <a:blip r:embed="rId3"/>
          <a:srcRect t="4646" r="4" b="8624"/>
          <a:stretch/>
        </p:blipFill>
        <p:spPr>
          <a:xfrm>
            <a:off x="184558" y="2962911"/>
            <a:ext cx="2255462" cy="3155238"/>
          </a:xfrm>
          <a:prstGeom prst="rect">
            <a:avLst/>
          </a:prstGeom>
        </p:spPr>
      </p:pic>
      <p:sp>
        <p:nvSpPr>
          <p:cNvPr id="10" name="Textfeld 9">
            <a:extLst>
              <a:ext uri="{FF2B5EF4-FFF2-40B4-BE49-F238E27FC236}">
                <a16:creationId xmlns:a16="http://schemas.microsoft.com/office/drawing/2014/main" id="{8180B49F-BA90-7E4A-9D34-5B598C176CFC}"/>
              </a:ext>
            </a:extLst>
          </p:cNvPr>
          <p:cNvSpPr txBox="1"/>
          <p:nvPr/>
        </p:nvSpPr>
        <p:spPr>
          <a:xfrm>
            <a:off x="838200" y="6400412"/>
            <a:ext cx="7523602" cy="276999"/>
          </a:xfrm>
          <a:prstGeom prst="rect">
            <a:avLst/>
          </a:prstGeom>
          <a:noFill/>
        </p:spPr>
        <p:txBody>
          <a:bodyPr wrap="square" rtlCol="0">
            <a:spAutoFit/>
          </a:bodyPr>
          <a:lstStyle/>
          <a:p>
            <a:r>
              <a:rPr lang="de-DE" sz="1200" dirty="0"/>
              <a:t>Popkulturelle Interpretationen der Mona Lisa von Leonardo da Vinci (1503-1506) (Quellen 16-20)</a:t>
            </a:r>
          </a:p>
        </p:txBody>
      </p:sp>
      <p:pic>
        <p:nvPicPr>
          <p:cNvPr id="7" name="Grafik 6">
            <a:extLst>
              <a:ext uri="{FF2B5EF4-FFF2-40B4-BE49-F238E27FC236}">
                <a16:creationId xmlns:a16="http://schemas.microsoft.com/office/drawing/2014/main" id="{93EA7B12-87C6-3B41-8E23-582FFE569DA5}"/>
              </a:ext>
              <a:ext uri="{C183D7F6-B498-43B3-948B-1728B52AA6E4}">
                <adec:decorative xmlns:adec="http://schemas.microsoft.com/office/drawing/2017/decorative" val="1"/>
              </a:ext>
            </a:extLst>
          </p:cNvPr>
          <p:cNvPicPr>
            <a:picLocks noChangeAspect="1"/>
          </p:cNvPicPr>
          <p:nvPr/>
        </p:nvPicPr>
        <p:blipFill rotWithShape="1">
          <a:blip r:embed="rId4"/>
          <a:srcRect r="5" b="13970"/>
          <a:stretch/>
        </p:blipFill>
        <p:spPr>
          <a:xfrm>
            <a:off x="2575696" y="2962911"/>
            <a:ext cx="2255462" cy="3155238"/>
          </a:xfrm>
          <a:prstGeom prst="rect">
            <a:avLst/>
          </a:prstGeom>
        </p:spPr>
      </p:pic>
      <p:pic>
        <p:nvPicPr>
          <p:cNvPr id="19" name="Inhaltsplatzhalter 4">
            <a:extLst>
              <a:ext uri="{FF2B5EF4-FFF2-40B4-BE49-F238E27FC236}">
                <a16:creationId xmlns:a16="http://schemas.microsoft.com/office/drawing/2014/main" id="{83252A18-D86C-3D4C-82EC-36DFD27FDEA0}"/>
              </a:ext>
              <a:ext uri="{C183D7F6-B498-43B3-948B-1728B52AA6E4}">
                <adec:decorative xmlns:adec="http://schemas.microsoft.com/office/drawing/2017/decorative" val="1"/>
              </a:ext>
            </a:extLst>
          </p:cNvPr>
          <p:cNvPicPr>
            <a:picLocks noChangeAspect="1"/>
          </p:cNvPicPr>
          <p:nvPr/>
        </p:nvPicPr>
        <p:blipFill rotWithShape="1">
          <a:blip r:embed="rId5"/>
          <a:srcRect b="17463"/>
          <a:stretch/>
        </p:blipFill>
        <p:spPr>
          <a:xfrm>
            <a:off x="4966833" y="2962911"/>
            <a:ext cx="2255462" cy="3155238"/>
          </a:xfrm>
          <a:prstGeom prst="rect">
            <a:avLst/>
          </a:prstGeom>
        </p:spPr>
      </p:pic>
      <p:pic>
        <p:nvPicPr>
          <p:cNvPr id="16" name="Grafik 15">
            <a:extLst>
              <a:ext uri="{FF2B5EF4-FFF2-40B4-BE49-F238E27FC236}">
                <a16:creationId xmlns:a16="http://schemas.microsoft.com/office/drawing/2014/main" id="{85C51287-2757-BC48-97B8-EBC71E4822B7}"/>
              </a:ext>
              <a:ext uri="{C183D7F6-B498-43B3-948B-1728B52AA6E4}">
                <adec:decorative xmlns:adec="http://schemas.microsoft.com/office/drawing/2017/decorative" val="1"/>
              </a:ext>
            </a:extLst>
          </p:cNvPr>
          <p:cNvPicPr>
            <a:picLocks noChangeAspect="1"/>
          </p:cNvPicPr>
          <p:nvPr/>
        </p:nvPicPr>
        <p:blipFill rotWithShape="1">
          <a:blip r:embed="rId6"/>
          <a:srcRect l="14155" r="23657" b="2"/>
          <a:stretch/>
        </p:blipFill>
        <p:spPr>
          <a:xfrm>
            <a:off x="7357971" y="2962911"/>
            <a:ext cx="2255462" cy="3155238"/>
          </a:xfrm>
          <a:prstGeom prst="rect">
            <a:avLst/>
          </a:prstGeom>
        </p:spPr>
      </p:pic>
      <p:pic>
        <p:nvPicPr>
          <p:cNvPr id="9" name="Grafik 8">
            <a:extLst>
              <a:ext uri="{FF2B5EF4-FFF2-40B4-BE49-F238E27FC236}">
                <a16:creationId xmlns:a16="http://schemas.microsoft.com/office/drawing/2014/main" id="{EC535C63-74FE-964D-8A2F-98FD72D97F2E}"/>
              </a:ext>
              <a:ext uri="{C183D7F6-B498-43B3-948B-1728B52AA6E4}">
                <adec:decorative xmlns:adec="http://schemas.microsoft.com/office/drawing/2017/decorative" val="1"/>
              </a:ext>
            </a:extLst>
          </p:cNvPr>
          <p:cNvPicPr>
            <a:picLocks noChangeAspect="1"/>
          </p:cNvPicPr>
          <p:nvPr/>
        </p:nvPicPr>
        <p:blipFill rotWithShape="1">
          <a:blip r:embed="rId7"/>
          <a:srcRect l="9384" r="19132" b="-1"/>
          <a:stretch/>
        </p:blipFill>
        <p:spPr>
          <a:xfrm>
            <a:off x="9749109" y="2962911"/>
            <a:ext cx="2255462" cy="3155238"/>
          </a:xfrm>
          <a:prstGeom prst="rect">
            <a:avLst/>
          </a:prstGeom>
        </p:spPr>
      </p:pic>
      <p:sp>
        <p:nvSpPr>
          <p:cNvPr id="3" name="Foliennummernplatzhalter 2">
            <a:extLst>
              <a:ext uri="{FF2B5EF4-FFF2-40B4-BE49-F238E27FC236}">
                <a16:creationId xmlns:a16="http://schemas.microsoft.com/office/drawing/2014/main" id="{3AD2A8A5-238E-A543-BE51-D7B4F761F7B1}"/>
              </a:ext>
            </a:extLst>
          </p:cNvPr>
          <p:cNvSpPr>
            <a:spLocks noGrp="1"/>
          </p:cNvSpPr>
          <p:nvPr>
            <p:ph type="sldNum" sz="quarter" idx="12"/>
          </p:nvPr>
        </p:nvSpPr>
        <p:spPr/>
        <p:txBody>
          <a:bodyPr/>
          <a:lstStyle/>
          <a:p>
            <a:fld id="{19EC44A9-C025-4548-A87B-11EB58F8F283}" type="slidenum">
              <a:rPr lang="de-DE" smtClean="0"/>
              <a:t>12</a:t>
            </a:fld>
            <a:endParaRPr lang="de-DE" dirty="0"/>
          </a:p>
        </p:txBody>
      </p:sp>
    </p:spTree>
    <p:extLst>
      <p:ext uri="{BB962C8B-B14F-4D97-AF65-F5344CB8AC3E}">
        <p14:creationId xmlns:p14="http://schemas.microsoft.com/office/powerpoint/2010/main" val="3548081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nhaltsplatzhalter 10" descr="Die Folie zeigt einige Creative Commons  Symbole und die dazugehörigen Kürzel mit ihrer Bedeutung:&#10;&#10;Daran können andere erkennen, was sie beachten müssen, wenn sie das Werk für ihre Zwecke verwenden:&#10;BY: Der Nams des ursprünglichen Urhebers muss genannt werden.&#10;ND: Keine Bearbeitung: Das Werk darf nur unverändert verwendet/gezeigt werden.&#10;SA: Weitergabe unter gleichen Bedingungen, also unter derselben Lizenz.&#10;NC: Nicht kommerziell: Nur zur nicht-kommerziellen Nutzung freigegeben.&#10;">
            <a:extLst>
              <a:ext uri="{FF2B5EF4-FFF2-40B4-BE49-F238E27FC236}">
                <a16:creationId xmlns:a16="http://schemas.microsoft.com/office/drawing/2014/main" id="{F8BF1794-2B4D-4848-81D9-226563EF59F3}"/>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942110" y="1327862"/>
            <a:ext cx="7451690" cy="5520830"/>
          </a:xfrm>
          <a:prstGeom prst="rect">
            <a:avLst/>
          </a:prstGeom>
        </p:spPr>
      </p:pic>
      <p:pic>
        <p:nvPicPr>
          <p:cNvPr id="21" name="Grafik 20">
            <a:extLst>
              <a:ext uri="{FF2B5EF4-FFF2-40B4-BE49-F238E27FC236}">
                <a16:creationId xmlns:a16="http://schemas.microsoft.com/office/drawing/2014/main" id="{071A1C3F-5D9D-484B-9448-BC343799910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75791" y="3758388"/>
            <a:ext cx="2778009" cy="659778"/>
          </a:xfrm>
          <a:prstGeom prst="rect">
            <a:avLst/>
          </a:prstGeom>
        </p:spPr>
      </p:pic>
      <p:sp>
        <p:nvSpPr>
          <p:cNvPr id="3" name="Titel 2">
            <a:extLst>
              <a:ext uri="{FF2B5EF4-FFF2-40B4-BE49-F238E27FC236}">
                <a16:creationId xmlns:a16="http://schemas.microsoft.com/office/drawing/2014/main" id="{88331E6E-C74E-ED47-B0B0-9A73285F1CC8}"/>
              </a:ext>
            </a:extLst>
          </p:cNvPr>
          <p:cNvSpPr>
            <a:spLocks noGrp="1"/>
          </p:cNvSpPr>
          <p:nvPr>
            <p:ph type="title"/>
          </p:nvPr>
        </p:nvSpPr>
        <p:spPr/>
        <p:txBody>
          <a:bodyPr/>
          <a:lstStyle/>
          <a:p>
            <a:r>
              <a:rPr lang="de-DE" dirty="0"/>
              <a:t>Creative Commons Lizenzen</a:t>
            </a:r>
          </a:p>
        </p:txBody>
      </p:sp>
      <p:sp>
        <p:nvSpPr>
          <p:cNvPr id="2" name="Foliennummernplatzhalter 1">
            <a:extLst>
              <a:ext uri="{FF2B5EF4-FFF2-40B4-BE49-F238E27FC236}">
                <a16:creationId xmlns:a16="http://schemas.microsoft.com/office/drawing/2014/main" id="{D96BDDD7-9990-B845-9952-12920408C96F}"/>
              </a:ext>
            </a:extLst>
          </p:cNvPr>
          <p:cNvSpPr>
            <a:spLocks noGrp="1"/>
          </p:cNvSpPr>
          <p:nvPr>
            <p:ph type="sldNum" sz="quarter" idx="12"/>
          </p:nvPr>
        </p:nvSpPr>
        <p:spPr/>
        <p:txBody>
          <a:bodyPr/>
          <a:lstStyle/>
          <a:p>
            <a:fld id="{19EC44A9-C025-4548-A87B-11EB58F8F283}" type="slidenum">
              <a:rPr lang="de-DE" smtClean="0"/>
              <a:t>13</a:t>
            </a:fld>
            <a:endParaRPr lang="de-DE" dirty="0"/>
          </a:p>
        </p:txBody>
      </p:sp>
      <p:sp>
        <p:nvSpPr>
          <p:cNvPr id="7" name="Textfeld 6">
            <a:extLst>
              <a:ext uri="{FF2B5EF4-FFF2-40B4-BE49-F238E27FC236}">
                <a16:creationId xmlns:a16="http://schemas.microsoft.com/office/drawing/2014/main" id="{8C1B4AF1-8B14-4D41-AB42-9E5A43BC7482}"/>
              </a:ext>
            </a:extLst>
          </p:cNvPr>
          <p:cNvSpPr txBox="1"/>
          <p:nvPr/>
        </p:nvSpPr>
        <p:spPr>
          <a:xfrm>
            <a:off x="8497710" y="6125517"/>
            <a:ext cx="2824908" cy="461665"/>
          </a:xfrm>
          <a:prstGeom prst="rect">
            <a:avLst/>
          </a:prstGeom>
          <a:noFill/>
        </p:spPr>
        <p:txBody>
          <a:bodyPr wrap="square" rtlCol="0">
            <a:spAutoFit/>
          </a:bodyPr>
          <a:lstStyle/>
          <a:p>
            <a:r>
              <a:rPr lang="de-DE" sz="1200" dirty="0"/>
              <a:t>Die Creative Commons Symbole im Überblick (Quellen 14; 21; 22)</a:t>
            </a:r>
          </a:p>
        </p:txBody>
      </p:sp>
    </p:spTree>
    <p:extLst>
      <p:ext uri="{BB962C8B-B14F-4D97-AF65-F5344CB8AC3E}">
        <p14:creationId xmlns:p14="http://schemas.microsoft.com/office/powerpoint/2010/main" val="1515167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07A666-8832-184B-8D03-1D23A771B22A}"/>
              </a:ext>
            </a:extLst>
          </p:cNvPr>
          <p:cNvSpPr>
            <a:spLocks noGrp="1"/>
          </p:cNvSpPr>
          <p:nvPr>
            <p:ph type="title"/>
          </p:nvPr>
        </p:nvSpPr>
        <p:spPr>
          <a:xfrm>
            <a:off x="838200" y="391317"/>
            <a:ext cx="10515600" cy="1325563"/>
          </a:xfrm>
        </p:spPr>
        <p:txBody>
          <a:bodyPr>
            <a:normAutofit/>
          </a:bodyPr>
          <a:lstStyle/>
          <a:p>
            <a:r>
              <a:rPr lang="de-DE" sz="100" dirty="0">
                <a:solidFill>
                  <a:schemeClr val="bg1"/>
                </a:solidFill>
              </a:rPr>
              <a:t>Übersicht der Creative</a:t>
            </a:r>
            <a:r>
              <a:rPr lang="de-DE" sz="100" baseline="0" dirty="0">
                <a:solidFill>
                  <a:schemeClr val="bg1"/>
                </a:solidFill>
              </a:rPr>
              <a:t> Commons Lizenzen</a:t>
            </a:r>
            <a:endParaRPr lang="de-DE" sz="100" dirty="0">
              <a:solidFill>
                <a:schemeClr val="bg1"/>
              </a:solidFill>
            </a:endParaRPr>
          </a:p>
        </p:txBody>
      </p:sp>
      <p:sp>
        <p:nvSpPr>
          <p:cNvPr id="10" name="Legende mit Pfeil nach rechts 9" descr="Auf der Folie ist eine Übersicht verschiedener Möglichkeiten der CC-Lizenzierung. Je nach eingesetzten Kürzeln bzw. Symbolen unterscheidet sich die Freiheit in der Wiederverwendung der Materialien. Ein Bereich der Übersicht ist grün markiert, weil hier besonders freie Lizenzierungen mit keinen oder wenigen Einschränkungen zu sehen sind. Diese freien Lizenzsymbole sind:&#10;CC 0 (frei zu teilen, dürfen verändert werden).&#10;CC BY (wie CC 0, aber der Urheber muss bei der Nutzung angegeben werden).&#10;CC BY-SA (wie CC BY, zusätzlich darf das Material ausschließlich mit der selben Lizenz verwendet werden).">
            <a:extLst>
              <a:ext uri="{FF2B5EF4-FFF2-40B4-BE49-F238E27FC236}">
                <a16:creationId xmlns:a16="http://schemas.microsoft.com/office/drawing/2014/main" id="{1C70FFCA-3661-814A-AC58-281BD2A70270}"/>
              </a:ext>
            </a:extLst>
          </p:cNvPr>
          <p:cNvSpPr/>
          <p:nvPr/>
        </p:nvSpPr>
        <p:spPr>
          <a:xfrm>
            <a:off x="73418" y="376378"/>
            <a:ext cx="5018935" cy="640808"/>
          </a:xfrm>
          <a:prstGeom prst="rightArrowCallout">
            <a:avLst>
              <a:gd name="adj1" fmla="val 22802"/>
              <a:gd name="adj2" fmla="val 25000"/>
              <a:gd name="adj3" fmla="val 25000"/>
              <a:gd name="adj4" fmla="val 9410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Gemeinfrei, Nutzung ohne Angabe der Quelle</a:t>
            </a:r>
          </a:p>
        </p:txBody>
      </p:sp>
      <p:sp>
        <p:nvSpPr>
          <p:cNvPr id="13" name="Legende mit Pfeil nach rechts 12">
            <a:extLst>
              <a:ext uri="{FF2B5EF4-FFF2-40B4-BE49-F238E27FC236}">
                <a16:creationId xmlns:a16="http://schemas.microsoft.com/office/drawing/2014/main" id="{90CD6770-E553-BA43-A181-35B4170838FE}"/>
              </a:ext>
              <a:ext uri="{C183D7F6-B498-43B3-948B-1728B52AA6E4}">
                <adec:decorative xmlns:adec="http://schemas.microsoft.com/office/drawing/2017/decorative" val="1"/>
              </a:ext>
            </a:extLst>
          </p:cNvPr>
          <p:cNvSpPr/>
          <p:nvPr/>
        </p:nvSpPr>
        <p:spPr>
          <a:xfrm>
            <a:off x="73419" y="1091010"/>
            <a:ext cx="5018934" cy="640808"/>
          </a:xfrm>
          <a:prstGeom prst="rightArrowCallout">
            <a:avLst>
              <a:gd name="adj1" fmla="val 25000"/>
              <a:gd name="adj2" fmla="val 25000"/>
              <a:gd name="adj3" fmla="val 25000"/>
              <a:gd name="adj4" fmla="val 93764"/>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 Nutzung muss Quelle/Urheber angegeben werden</a:t>
            </a:r>
          </a:p>
        </p:txBody>
      </p:sp>
      <p:sp>
        <p:nvSpPr>
          <p:cNvPr id="16" name="Legende mit Pfeil nach rechts 15">
            <a:extLst>
              <a:ext uri="{FF2B5EF4-FFF2-40B4-BE49-F238E27FC236}">
                <a16:creationId xmlns:a16="http://schemas.microsoft.com/office/drawing/2014/main" id="{368F670E-783F-C943-B859-D8BC779E7BB3}"/>
              </a:ext>
              <a:ext uri="{C183D7F6-B498-43B3-948B-1728B52AA6E4}">
                <adec:decorative xmlns:adec="http://schemas.microsoft.com/office/drawing/2017/decorative" val="1"/>
              </a:ext>
            </a:extLst>
          </p:cNvPr>
          <p:cNvSpPr/>
          <p:nvPr/>
        </p:nvSpPr>
        <p:spPr>
          <a:xfrm>
            <a:off x="73418" y="1805642"/>
            <a:ext cx="5018933" cy="741276"/>
          </a:xfrm>
          <a:prstGeom prst="rightArrowCallout">
            <a:avLst>
              <a:gd name="adj1" fmla="val 22212"/>
              <a:gd name="adj2" fmla="val 19539"/>
              <a:gd name="adj3" fmla="val 18222"/>
              <a:gd name="adj4" fmla="val 93746"/>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Bei Nutzung muss Quelle angegeben werden; Weitergabe nur unter derselben Lizenz</a:t>
            </a:r>
          </a:p>
        </p:txBody>
      </p:sp>
      <p:sp>
        <p:nvSpPr>
          <p:cNvPr id="12" name="Textfeld 11">
            <a:extLst>
              <a:ext uri="{FF2B5EF4-FFF2-40B4-BE49-F238E27FC236}">
                <a16:creationId xmlns:a16="http://schemas.microsoft.com/office/drawing/2014/main" id="{2C2E5072-B494-2242-A44F-0D5C4600D24B}"/>
              </a:ext>
            </a:extLst>
          </p:cNvPr>
          <p:cNvSpPr txBox="1"/>
          <p:nvPr/>
        </p:nvSpPr>
        <p:spPr>
          <a:xfrm>
            <a:off x="2270393" y="6444476"/>
            <a:ext cx="3315159" cy="276999"/>
          </a:xfrm>
          <a:prstGeom prst="rect">
            <a:avLst/>
          </a:prstGeom>
          <a:noFill/>
        </p:spPr>
        <p:txBody>
          <a:bodyPr wrap="square" rtlCol="0">
            <a:spAutoFit/>
          </a:bodyPr>
          <a:lstStyle/>
          <a:p>
            <a:r>
              <a:rPr lang="de-DE" sz="1200" dirty="0"/>
              <a:t>Übersicht über die CC-Lizenzen (Quelle 23)</a:t>
            </a:r>
          </a:p>
        </p:txBody>
      </p:sp>
      <p:pic>
        <p:nvPicPr>
          <p:cNvPr id="9" name="Inhaltsplatzhalter 8">
            <a:extLst>
              <a:ext uri="{FF2B5EF4-FFF2-40B4-BE49-F238E27FC236}">
                <a16:creationId xmlns:a16="http://schemas.microsoft.com/office/drawing/2014/main" id="{9280E770-4CC5-0D43-871C-E60234248CC4}"/>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5372955" y="-679"/>
            <a:ext cx="4236159" cy="6858000"/>
          </a:xfrm>
        </p:spPr>
      </p:pic>
      <p:sp>
        <p:nvSpPr>
          <p:cNvPr id="11" name="Abgerundetes Rechteck 10">
            <a:extLst>
              <a:ext uri="{FF2B5EF4-FFF2-40B4-BE49-F238E27FC236}">
                <a16:creationId xmlns:a16="http://schemas.microsoft.com/office/drawing/2014/main" id="{09B0E919-46F1-A740-94C0-9358544090CB}"/>
              </a:ext>
              <a:ext uri="{C183D7F6-B498-43B3-948B-1728B52AA6E4}">
                <adec:decorative xmlns:adec="http://schemas.microsoft.com/office/drawing/2017/decorative" val="1"/>
              </a:ext>
            </a:extLst>
          </p:cNvPr>
          <p:cNvSpPr/>
          <p:nvPr/>
        </p:nvSpPr>
        <p:spPr>
          <a:xfrm>
            <a:off x="5254948" y="55226"/>
            <a:ext cx="4472172" cy="2627684"/>
          </a:xfrm>
          <a:prstGeom prst="roundRect">
            <a:avLst/>
          </a:prstGeom>
          <a:noFill/>
          <a:ln w="603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5" name="Grafik 14">
            <a:extLst>
              <a:ext uri="{FF2B5EF4-FFF2-40B4-BE49-F238E27FC236}">
                <a16:creationId xmlns:a16="http://schemas.microsoft.com/office/drawing/2014/main" id="{AA7F04A4-9461-A94E-86C0-CDB9B0DE5BAD}"/>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89715" y="696782"/>
            <a:ext cx="1429265" cy="1429265"/>
          </a:xfrm>
          <a:prstGeom prst="rect">
            <a:avLst/>
          </a:prstGeom>
        </p:spPr>
      </p:pic>
      <p:sp>
        <p:nvSpPr>
          <p:cNvPr id="3" name="Foliennummernplatzhalter 2">
            <a:extLst>
              <a:ext uri="{FF2B5EF4-FFF2-40B4-BE49-F238E27FC236}">
                <a16:creationId xmlns:a16="http://schemas.microsoft.com/office/drawing/2014/main" id="{6C5DE89D-45CA-C54C-A8BA-F725470208EA}"/>
              </a:ext>
            </a:extLst>
          </p:cNvPr>
          <p:cNvSpPr>
            <a:spLocks noGrp="1"/>
          </p:cNvSpPr>
          <p:nvPr>
            <p:ph type="sldNum" sz="quarter" idx="12"/>
          </p:nvPr>
        </p:nvSpPr>
        <p:spPr/>
        <p:txBody>
          <a:bodyPr/>
          <a:lstStyle/>
          <a:p>
            <a:fld id="{19EC44A9-C025-4548-A87B-11EB58F8F283}" type="slidenum">
              <a:rPr lang="de-DE" smtClean="0"/>
              <a:t>14</a:t>
            </a:fld>
            <a:endParaRPr lang="de-DE" dirty="0"/>
          </a:p>
        </p:txBody>
      </p:sp>
    </p:spTree>
    <p:extLst>
      <p:ext uri="{BB962C8B-B14F-4D97-AF65-F5344CB8AC3E}">
        <p14:creationId xmlns:p14="http://schemas.microsoft.com/office/powerpoint/2010/main" val="1934628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6BA00-8CD0-6440-B346-06904C7E92CB}"/>
              </a:ext>
            </a:extLst>
          </p:cNvPr>
          <p:cNvSpPr>
            <a:spLocks noGrp="1"/>
          </p:cNvSpPr>
          <p:nvPr>
            <p:ph type="title"/>
          </p:nvPr>
        </p:nvSpPr>
        <p:spPr>
          <a:xfrm>
            <a:off x="960100" y="978102"/>
            <a:ext cx="10588434" cy="1062644"/>
          </a:xfrm>
        </p:spPr>
        <p:txBody>
          <a:bodyPr anchor="b">
            <a:normAutofit/>
          </a:bodyPr>
          <a:lstStyle/>
          <a:p>
            <a:r>
              <a:rPr lang="de-DE" dirty="0"/>
              <a:t>Korrekte Angabe von freien Inhalten</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afik 4" descr="Häkchen">
            <a:extLst>
              <a:ext uri="{FF2B5EF4-FFF2-40B4-BE49-F238E27FC236}">
                <a16:creationId xmlns:a16="http://schemas.microsoft.com/office/drawing/2014/main" id="{0C18B3CA-93EA-424A-8251-5AD7ACCE35F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33206" y="2811104"/>
            <a:ext cx="2928114" cy="2928114"/>
          </a:xfrm>
          <a:prstGeom prst="rect">
            <a:avLst/>
          </a:prstGeom>
        </p:spPr>
      </p:pic>
      <p:sp>
        <p:nvSpPr>
          <p:cNvPr id="3" name="Inhaltsplatzhalter 2">
            <a:extLst>
              <a:ext uri="{FF2B5EF4-FFF2-40B4-BE49-F238E27FC236}">
                <a16:creationId xmlns:a16="http://schemas.microsoft.com/office/drawing/2014/main" id="{5EFD14C7-3C60-D24D-B372-B9C4FC005BB2}"/>
              </a:ext>
            </a:extLst>
          </p:cNvPr>
          <p:cNvSpPr>
            <a:spLocks noGrp="1"/>
          </p:cNvSpPr>
          <p:nvPr>
            <p:ph idx="1"/>
          </p:nvPr>
        </p:nvSpPr>
        <p:spPr>
          <a:xfrm>
            <a:off x="4955354" y="2682433"/>
            <a:ext cx="6282169" cy="3215749"/>
          </a:xfrm>
        </p:spPr>
        <p:txBody>
          <a:bodyPr>
            <a:normAutofit/>
          </a:bodyPr>
          <a:lstStyle/>
          <a:p>
            <a:r>
              <a:rPr lang="de-DE" sz="2400" dirty="0"/>
              <a:t>Prüfen, was konkret verlangt ist (z. B. in den Nutzungsbedingungen der jeweiligen Plattform)</a:t>
            </a:r>
          </a:p>
          <a:p>
            <a:r>
              <a:rPr lang="de-DE" sz="2400" dirty="0"/>
              <a:t>Bei CC-lizenziertem Material: TULLU-Regel</a:t>
            </a:r>
          </a:p>
          <a:p>
            <a:r>
              <a:rPr lang="de-DE" sz="2400" dirty="0"/>
              <a:t>Aber: Auch wenn keine Angabe verlangt ist, ist es immer gut, die Quelle zu nennen oder zumindest zu notieren.</a:t>
            </a:r>
          </a:p>
        </p:txBody>
      </p:sp>
      <p:sp>
        <p:nvSpPr>
          <p:cNvPr id="4" name="Foliennummernplatzhalter 3">
            <a:extLst>
              <a:ext uri="{FF2B5EF4-FFF2-40B4-BE49-F238E27FC236}">
                <a16:creationId xmlns:a16="http://schemas.microsoft.com/office/drawing/2014/main" id="{7B19CE78-9086-0747-A166-88E283FB5A07}"/>
              </a:ext>
            </a:extLst>
          </p:cNvPr>
          <p:cNvSpPr>
            <a:spLocks noGrp="1"/>
          </p:cNvSpPr>
          <p:nvPr>
            <p:ph type="sldNum" sz="quarter" idx="12"/>
          </p:nvPr>
        </p:nvSpPr>
        <p:spPr/>
        <p:txBody>
          <a:bodyPr/>
          <a:lstStyle/>
          <a:p>
            <a:fld id="{19EC44A9-C025-4548-A87B-11EB58F8F283}" type="slidenum">
              <a:rPr lang="de-DE" smtClean="0"/>
              <a:t>15</a:t>
            </a:fld>
            <a:endParaRPr lang="de-DE" dirty="0"/>
          </a:p>
        </p:txBody>
      </p:sp>
    </p:spTree>
    <p:extLst>
      <p:ext uri="{BB962C8B-B14F-4D97-AF65-F5344CB8AC3E}">
        <p14:creationId xmlns:p14="http://schemas.microsoft.com/office/powerpoint/2010/main" val="103746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FE3D66-C839-4D42-9730-46E9CE3CBEE0}"/>
              </a:ext>
            </a:extLst>
          </p:cNvPr>
          <p:cNvSpPr>
            <a:spLocks noGrp="1"/>
          </p:cNvSpPr>
          <p:nvPr>
            <p:ph type="title"/>
          </p:nvPr>
        </p:nvSpPr>
        <p:spPr>
          <a:xfrm>
            <a:off x="6822830" y="365125"/>
            <a:ext cx="4530969" cy="1325563"/>
          </a:xfrm>
        </p:spPr>
        <p:txBody>
          <a:bodyPr>
            <a:normAutofit fontScale="90000"/>
          </a:bodyPr>
          <a:lstStyle/>
          <a:p>
            <a:r>
              <a:rPr lang="de-DE" dirty="0"/>
              <a:t>Angabe von Materialien, die CC-lizensiert sind</a:t>
            </a:r>
          </a:p>
        </p:txBody>
      </p:sp>
      <p:pic>
        <p:nvPicPr>
          <p:cNvPr id="5" name="Inhaltsplatzhalter 4" descr="Ein Bild, das die &quot;TULLU-Regel&quot; zusammenfasst:&#10;Titel: Wie lautet der Name des Materials?&#10;UrheberIn: Wer hat das Material erstellt?&#10;Lizenz: Unter welcher Lizenz wurde die Weiternutzung erlaubt?&#10;Link: Wo finde ich den vollen Lizenztext&#10;Ursprungsort: Woher stammt das Material ursprünglich?&#10;Der folgende Text zeigt die korrekte Anwendung der TULLU-Regel für das Bild, das auf dieser Folie gezeigt wird.&#10;">
            <a:extLst>
              <a:ext uri="{FF2B5EF4-FFF2-40B4-BE49-F238E27FC236}">
                <a16:creationId xmlns:a16="http://schemas.microsoft.com/office/drawing/2014/main" id="{C374FF0B-D113-B64B-9674-5442B39FBA9D}"/>
              </a:ext>
            </a:extLst>
          </p:cNvPr>
          <p:cNvPicPr>
            <a:picLocks noGrp="1" noChangeAspect="1"/>
          </p:cNvPicPr>
          <p:nvPr>
            <p:ph idx="1"/>
          </p:nvPr>
        </p:nvPicPr>
        <p:blipFill>
          <a:blip r:embed="rId3"/>
          <a:stretch>
            <a:fillRect/>
          </a:stretch>
        </p:blipFill>
        <p:spPr>
          <a:xfrm>
            <a:off x="0" y="0"/>
            <a:ext cx="6611815" cy="7326945"/>
          </a:xfrm>
        </p:spPr>
      </p:pic>
      <p:sp>
        <p:nvSpPr>
          <p:cNvPr id="3" name="Textfeld 2">
            <a:extLst>
              <a:ext uri="{FF2B5EF4-FFF2-40B4-BE49-F238E27FC236}">
                <a16:creationId xmlns:a16="http://schemas.microsoft.com/office/drawing/2014/main" id="{011F0C03-8F9A-4740-A8EF-B2A4F980AAAA}"/>
              </a:ext>
            </a:extLst>
          </p:cNvPr>
          <p:cNvSpPr txBox="1"/>
          <p:nvPr/>
        </p:nvSpPr>
        <p:spPr>
          <a:xfrm>
            <a:off x="6822830" y="2507065"/>
            <a:ext cx="4421275" cy="4431983"/>
          </a:xfrm>
          <a:prstGeom prst="rect">
            <a:avLst/>
          </a:prstGeom>
          <a:noFill/>
        </p:spPr>
        <p:txBody>
          <a:bodyPr wrap="square" rtlCol="0">
            <a:spAutoFit/>
          </a:bodyPr>
          <a:lstStyle/>
          <a:p>
            <a:r>
              <a:rPr lang="de-DE" sz="2400" dirty="0"/>
              <a:t>Korrekte Angabe dieser Grafik:</a:t>
            </a:r>
          </a:p>
          <a:p>
            <a:endParaRPr lang="de-DE" sz="2400" dirty="0"/>
          </a:p>
          <a:p>
            <a:r>
              <a:rPr lang="de-DE" sz="2400" dirty="0"/>
              <a:t>„Die TULLU-Regel zur korrekten Verwendung von offen lizensierten Werken“ von Julia Eggestein nach einem Konzept von Sonja Borski und Jöran Muuß-Mehrholz für OERinfo. </a:t>
            </a:r>
            <a:r>
              <a:rPr lang="de-DE" sz="2400" dirty="0">
                <a:hlinkClick r:id="rId4"/>
              </a:rPr>
              <a:t>CC BY 4.0</a:t>
            </a:r>
            <a:r>
              <a:rPr lang="de-DE" sz="2400" dirty="0"/>
              <a:t>. </a:t>
            </a:r>
            <a:r>
              <a:rPr lang="de-DE" sz="2400" dirty="0">
                <a:hlinkClick r:id="rId5"/>
              </a:rPr>
              <a:t>https://open-educational-resources.de/oer-tullu-regel/</a:t>
            </a:r>
            <a:endParaRPr lang="de-DE" sz="2400" dirty="0"/>
          </a:p>
          <a:p>
            <a:endParaRPr lang="de-DE" dirty="0"/>
          </a:p>
        </p:txBody>
      </p:sp>
      <p:sp>
        <p:nvSpPr>
          <p:cNvPr id="4" name="Foliennummernplatzhalter 3">
            <a:extLst>
              <a:ext uri="{FF2B5EF4-FFF2-40B4-BE49-F238E27FC236}">
                <a16:creationId xmlns:a16="http://schemas.microsoft.com/office/drawing/2014/main" id="{137E45FA-A171-2641-BF18-C423CCD6FD95}"/>
              </a:ext>
            </a:extLst>
          </p:cNvPr>
          <p:cNvSpPr>
            <a:spLocks noGrp="1"/>
          </p:cNvSpPr>
          <p:nvPr>
            <p:ph type="sldNum" sz="quarter" idx="12"/>
          </p:nvPr>
        </p:nvSpPr>
        <p:spPr/>
        <p:txBody>
          <a:bodyPr/>
          <a:lstStyle/>
          <a:p>
            <a:fld id="{19EC44A9-C025-4548-A87B-11EB58F8F283}" type="slidenum">
              <a:rPr lang="de-DE" smtClean="0"/>
              <a:t>16</a:t>
            </a:fld>
            <a:endParaRPr lang="de-DE" dirty="0"/>
          </a:p>
        </p:txBody>
      </p:sp>
      <p:sp>
        <p:nvSpPr>
          <p:cNvPr id="6" name="Textfeld 5">
            <a:extLst>
              <a:ext uri="{FF2B5EF4-FFF2-40B4-BE49-F238E27FC236}">
                <a16:creationId xmlns:a16="http://schemas.microsoft.com/office/drawing/2014/main" id="{15CE23DB-DB85-5646-9E25-3731707FDFF6}"/>
              </a:ext>
            </a:extLst>
          </p:cNvPr>
          <p:cNvSpPr txBox="1"/>
          <p:nvPr/>
        </p:nvSpPr>
        <p:spPr>
          <a:xfrm>
            <a:off x="374072" y="6662049"/>
            <a:ext cx="2313373" cy="276999"/>
          </a:xfrm>
          <a:prstGeom prst="rect">
            <a:avLst/>
          </a:prstGeom>
          <a:noFill/>
        </p:spPr>
        <p:txBody>
          <a:bodyPr wrap="square" rtlCol="0">
            <a:spAutoFit/>
          </a:bodyPr>
          <a:lstStyle/>
          <a:p>
            <a:r>
              <a:rPr lang="de-DE" sz="1200" dirty="0"/>
              <a:t>Quellen 24, 25</a:t>
            </a:r>
          </a:p>
        </p:txBody>
      </p:sp>
    </p:spTree>
    <p:extLst>
      <p:ext uri="{BB962C8B-B14F-4D97-AF65-F5344CB8AC3E}">
        <p14:creationId xmlns:p14="http://schemas.microsoft.com/office/powerpoint/2010/main" val="398418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descr="Auf dieser Folie ist noch ein Beispiel für die Anwendung der TULLU-Regel. Sie zeigt ein Bild von einem Briefkasten, das wie folgt angegeben wird:&#10;Foto &quot;Briefe&quot; von Jöran Muußmerholz. CC BY-SA 2.0. (Ursprung des Bildes als URL)">
            <a:extLst>
              <a:ext uri="{FF2B5EF4-FFF2-40B4-BE49-F238E27FC236}">
                <a16:creationId xmlns:a16="http://schemas.microsoft.com/office/drawing/2014/main" id="{8DE38D97-5AB6-EB48-890A-76281BF8A1BD}"/>
              </a:ext>
              <a:ext uri="{C183D7F6-B498-43B3-948B-1728B52AA6E4}">
                <adec:decorative xmlns:adec="http://schemas.microsoft.com/office/drawing/2017/decorative" val="0"/>
              </a:ext>
            </a:extLst>
          </p:cNvPr>
          <p:cNvPicPr>
            <a:picLocks noGrp="1" noChangeAspect="1"/>
          </p:cNvPicPr>
          <p:nvPr>
            <p:ph idx="1"/>
          </p:nvPr>
        </p:nvPicPr>
        <p:blipFill>
          <a:blip r:embed="rId3"/>
          <a:stretch>
            <a:fillRect/>
          </a:stretch>
        </p:blipFill>
        <p:spPr>
          <a:xfrm>
            <a:off x="42040" y="1376339"/>
            <a:ext cx="5814646" cy="4360985"/>
          </a:xfrm>
        </p:spPr>
      </p:pic>
      <p:sp>
        <p:nvSpPr>
          <p:cNvPr id="6" name="Textfeld 5">
            <a:extLst>
              <a:ext uri="{FF2B5EF4-FFF2-40B4-BE49-F238E27FC236}">
                <a16:creationId xmlns:a16="http://schemas.microsoft.com/office/drawing/2014/main" id="{5B509AAC-83AE-7044-9AF6-E90339C8FB34}"/>
              </a:ext>
              <a:ext uri="{C183D7F6-B498-43B3-948B-1728B52AA6E4}">
                <adec:decorative xmlns:adec="http://schemas.microsoft.com/office/drawing/2017/decorative" val="1"/>
              </a:ext>
            </a:extLst>
          </p:cNvPr>
          <p:cNvSpPr txBox="1"/>
          <p:nvPr/>
        </p:nvSpPr>
        <p:spPr>
          <a:xfrm>
            <a:off x="5856686" y="2840637"/>
            <a:ext cx="5132825" cy="1938992"/>
          </a:xfrm>
          <a:prstGeom prst="rect">
            <a:avLst/>
          </a:prstGeom>
          <a:noFill/>
        </p:spPr>
        <p:txBody>
          <a:bodyPr wrap="square" rtlCol="0">
            <a:spAutoFit/>
          </a:bodyPr>
          <a:lstStyle/>
          <a:p>
            <a:r>
              <a:rPr lang="de-DE" sz="2400" dirty="0"/>
              <a:t>Foto „Briefe“ von </a:t>
            </a:r>
            <a:r>
              <a:rPr lang="de-DE" sz="2400" dirty="0">
                <a:hlinkClick r:id="rId4"/>
              </a:rPr>
              <a:t>Jöran Muuß-Merholz</a:t>
            </a:r>
            <a:r>
              <a:rPr lang="de-DE" sz="2400" dirty="0"/>
              <a:t>. </a:t>
            </a:r>
            <a:r>
              <a:rPr lang="de-DE" sz="2400" dirty="0">
                <a:hlinkClick r:id="rId5"/>
              </a:rPr>
              <a:t>CC BY-SA 2.0</a:t>
            </a:r>
            <a:r>
              <a:rPr lang="de-DE" sz="2400" dirty="0"/>
              <a:t>. </a:t>
            </a:r>
            <a:r>
              <a:rPr lang="de-DE" sz="2400" dirty="0">
                <a:hlinkClick r:id="rId6"/>
              </a:rPr>
              <a:t>https://open-educational-resources.de/oer-tullu-regel/</a:t>
            </a:r>
            <a:endParaRPr lang="de-DE" sz="2400" dirty="0"/>
          </a:p>
          <a:p>
            <a:endParaRPr lang="de-DE" sz="2400" dirty="0"/>
          </a:p>
        </p:txBody>
      </p:sp>
      <p:sp>
        <p:nvSpPr>
          <p:cNvPr id="8" name="Legende mit Pfeil nach unten 7">
            <a:extLst>
              <a:ext uri="{FF2B5EF4-FFF2-40B4-BE49-F238E27FC236}">
                <a16:creationId xmlns:a16="http://schemas.microsoft.com/office/drawing/2014/main" id="{12C736DC-6A01-774E-9593-2963C6CD5F0B}"/>
              </a:ext>
              <a:ext uri="{C183D7F6-B498-43B3-948B-1728B52AA6E4}">
                <adec:decorative xmlns:adec="http://schemas.microsoft.com/office/drawing/2017/decorative" val="1"/>
              </a:ext>
            </a:extLst>
          </p:cNvPr>
          <p:cNvSpPr/>
          <p:nvPr/>
        </p:nvSpPr>
        <p:spPr>
          <a:xfrm>
            <a:off x="6679969" y="1943695"/>
            <a:ext cx="914400" cy="914400"/>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solidFill>
                  <a:schemeClr val="bg1"/>
                </a:solidFill>
              </a:rPr>
              <a:t>T</a:t>
            </a:r>
            <a:r>
              <a:rPr lang="de-DE" sz="2400" dirty="0"/>
              <a:t>itel</a:t>
            </a:r>
          </a:p>
        </p:txBody>
      </p:sp>
      <p:sp>
        <p:nvSpPr>
          <p:cNvPr id="9" name="Legende mit Pfeil nach unten 8">
            <a:extLst>
              <a:ext uri="{FF2B5EF4-FFF2-40B4-BE49-F238E27FC236}">
                <a16:creationId xmlns:a16="http://schemas.microsoft.com/office/drawing/2014/main" id="{843ED615-E4A3-0746-A887-24A507410A0A}"/>
              </a:ext>
              <a:ext uri="{C183D7F6-B498-43B3-948B-1728B52AA6E4}">
                <adec:decorative xmlns:adec="http://schemas.microsoft.com/office/drawing/2017/decorative" val="1"/>
              </a:ext>
            </a:extLst>
          </p:cNvPr>
          <p:cNvSpPr/>
          <p:nvPr/>
        </p:nvSpPr>
        <p:spPr>
          <a:xfrm>
            <a:off x="8249056" y="1939907"/>
            <a:ext cx="1465662" cy="914400"/>
          </a:xfrm>
          <a:prstGeom prst="down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U</a:t>
            </a:r>
            <a:r>
              <a:rPr lang="de-DE" sz="2400" dirty="0"/>
              <a:t>rheber</a:t>
            </a:r>
          </a:p>
        </p:txBody>
      </p:sp>
      <p:sp>
        <p:nvSpPr>
          <p:cNvPr id="12" name="Legende mit Pfeil nach oben 11">
            <a:extLst>
              <a:ext uri="{FF2B5EF4-FFF2-40B4-BE49-F238E27FC236}">
                <a16:creationId xmlns:a16="http://schemas.microsoft.com/office/drawing/2014/main" id="{FEEAC5F2-DB2A-C44A-B77F-E84BEB671A5F}"/>
              </a:ext>
              <a:ext uri="{C183D7F6-B498-43B3-948B-1728B52AA6E4}">
                <adec:decorative xmlns:adec="http://schemas.microsoft.com/office/drawing/2017/decorative" val="1"/>
              </a:ext>
            </a:extLst>
          </p:cNvPr>
          <p:cNvSpPr/>
          <p:nvPr/>
        </p:nvSpPr>
        <p:spPr>
          <a:xfrm>
            <a:off x="7594369" y="4395150"/>
            <a:ext cx="1655153" cy="1190986"/>
          </a:xfrm>
          <a:prstGeom prst="upArrowCallou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U</a:t>
            </a:r>
            <a:r>
              <a:rPr lang="de-DE" sz="2400" dirty="0"/>
              <a:t>rsprungs-ort</a:t>
            </a:r>
          </a:p>
        </p:txBody>
      </p:sp>
      <p:sp>
        <p:nvSpPr>
          <p:cNvPr id="7" name="Legende mit Pfeil nach links 6">
            <a:extLst>
              <a:ext uri="{FF2B5EF4-FFF2-40B4-BE49-F238E27FC236}">
                <a16:creationId xmlns:a16="http://schemas.microsoft.com/office/drawing/2014/main" id="{9DBAF4E7-6765-DD43-B7AB-19D436EE710F}"/>
              </a:ext>
              <a:ext uri="{C183D7F6-B498-43B3-948B-1728B52AA6E4}">
                <adec:decorative xmlns:adec="http://schemas.microsoft.com/office/drawing/2017/decorative" val="1"/>
              </a:ext>
            </a:extLst>
          </p:cNvPr>
          <p:cNvSpPr/>
          <p:nvPr/>
        </p:nvSpPr>
        <p:spPr>
          <a:xfrm>
            <a:off x="9313767" y="2971801"/>
            <a:ext cx="2697776" cy="1031893"/>
          </a:xfrm>
          <a:prstGeom prst="leftArrowCallout">
            <a:avLst>
              <a:gd name="adj1" fmla="val 20604"/>
              <a:gd name="adj2" fmla="val 16209"/>
              <a:gd name="adj3" fmla="val 27198"/>
              <a:gd name="adj4" fmla="val 46533"/>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b="1" dirty="0"/>
              <a:t>L</a:t>
            </a:r>
            <a:r>
              <a:rPr lang="de-DE" sz="2400" dirty="0"/>
              <a:t>izenz, </a:t>
            </a:r>
            <a:r>
              <a:rPr lang="de-DE" sz="2800" b="1" dirty="0"/>
              <a:t>L</a:t>
            </a:r>
            <a:r>
              <a:rPr lang="de-DE" sz="2400" dirty="0"/>
              <a:t>ink</a:t>
            </a:r>
          </a:p>
        </p:txBody>
      </p:sp>
      <p:sp>
        <p:nvSpPr>
          <p:cNvPr id="2" name="Titel 1">
            <a:extLst>
              <a:ext uri="{FF2B5EF4-FFF2-40B4-BE49-F238E27FC236}">
                <a16:creationId xmlns:a16="http://schemas.microsoft.com/office/drawing/2014/main" id="{04194B0B-AE96-9E47-9B5B-49E3002E0068}"/>
              </a:ext>
            </a:extLst>
          </p:cNvPr>
          <p:cNvSpPr>
            <a:spLocks noGrp="1"/>
          </p:cNvSpPr>
          <p:nvPr>
            <p:ph type="title"/>
          </p:nvPr>
        </p:nvSpPr>
        <p:spPr/>
        <p:txBody>
          <a:bodyPr/>
          <a:lstStyle/>
          <a:p>
            <a:r>
              <a:rPr lang="de-DE" dirty="0"/>
              <a:t>Anwendung</a:t>
            </a:r>
            <a:r>
              <a:rPr lang="de-DE" baseline="0" dirty="0"/>
              <a:t> der TULLU-Regel</a:t>
            </a:r>
            <a:endParaRPr lang="de-DE" dirty="0"/>
          </a:p>
        </p:txBody>
      </p:sp>
      <p:sp>
        <p:nvSpPr>
          <p:cNvPr id="10" name="Textfeld 9">
            <a:extLst>
              <a:ext uri="{FF2B5EF4-FFF2-40B4-BE49-F238E27FC236}">
                <a16:creationId xmlns:a16="http://schemas.microsoft.com/office/drawing/2014/main" id="{8FDA2CB7-D042-1C4B-8C47-07779A51C10A}"/>
              </a:ext>
            </a:extLst>
          </p:cNvPr>
          <p:cNvSpPr txBox="1"/>
          <p:nvPr/>
        </p:nvSpPr>
        <p:spPr>
          <a:xfrm>
            <a:off x="254306" y="5871602"/>
            <a:ext cx="2313373" cy="276999"/>
          </a:xfrm>
          <a:prstGeom prst="rect">
            <a:avLst/>
          </a:prstGeom>
          <a:noFill/>
        </p:spPr>
        <p:txBody>
          <a:bodyPr wrap="square" rtlCol="0">
            <a:spAutoFit/>
          </a:bodyPr>
          <a:lstStyle/>
          <a:p>
            <a:r>
              <a:rPr lang="de-DE" sz="1200" dirty="0"/>
              <a:t>Beispielbild „Briefe“ (Quelle 26)</a:t>
            </a:r>
          </a:p>
        </p:txBody>
      </p:sp>
      <p:sp>
        <p:nvSpPr>
          <p:cNvPr id="3" name="Foliennummernplatzhalter 2">
            <a:extLst>
              <a:ext uri="{FF2B5EF4-FFF2-40B4-BE49-F238E27FC236}">
                <a16:creationId xmlns:a16="http://schemas.microsoft.com/office/drawing/2014/main" id="{F1AB5B10-CE0B-9A42-9F99-62F796A8DE5B}"/>
              </a:ext>
            </a:extLst>
          </p:cNvPr>
          <p:cNvSpPr>
            <a:spLocks noGrp="1"/>
          </p:cNvSpPr>
          <p:nvPr>
            <p:ph type="sldNum" sz="quarter" idx="12"/>
          </p:nvPr>
        </p:nvSpPr>
        <p:spPr/>
        <p:txBody>
          <a:bodyPr/>
          <a:lstStyle/>
          <a:p>
            <a:fld id="{19EC44A9-C025-4548-A87B-11EB58F8F283}" type="slidenum">
              <a:rPr lang="de-DE" smtClean="0"/>
              <a:t>17</a:t>
            </a:fld>
            <a:endParaRPr lang="de-DE" dirty="0"/>
          </a:p>
        </p:txBody>
      </p:sp>
    </p:spTree>
    <p:extLst>
      <p:ext uri="{BB962C8B-B14F-4D97-AF65-F5344CB8AC3E}">
        <p14:creationId xmlns:p14="http://schemas.microsoft.com/office/powerpoint/2010/main" val="468203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F663375B-75F2-734B-B34D-02AAE7900C92}"/>
              </a:ext>
            </a:extLst>
          </p:cNvPr>
          <p:cNvSpPr>
            <a:spLocks noGrp="1"/>
          </p:cNvSpPr>
          <p:nvPr>
            <p:ph type="title"/>
          </p:nvPr>
        </p:nvSpPr>
        <p:spPr>
          <a:xfrm>
            <a:off x="572493" y="238539"/>
            <a:ext cx="11047013" cy="1434415"/>
          </a:xfrm>
        </p:spPr>
        <p:txBody>
          <a:bodyPr anchor="b">
            <a:normAutofit fontScale="90000"/>
          </a:bodyPr>
          <a:lstStyle/>
          <a:p>
            <a:r>
              <a:rPr lang="de-DE" sz="5400" dirty="0"/>
              <a:t>Achtung bei Abbildungen von Personen</a:t>
            </a:r>
          </a:p>
        </p:txBody>
      </p:sp>
      <p:sp>
        <p:nvSpPr>
          <p:cNvPr id="17"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fik 4">
            <a:extLst>
              <a:ext uri="{FF2B5EF4-FFF2-40B4-BE49-F238E27FC236}">
                <a16:creationId xmlns:a16="http://schemas.microsoft.com/office/drawing/2014/main" id="{FF9EDE43-7F9D-6144-AC95-34AFD05E3343}"/>
              </a:ext>
              <a:ext uri="{C183D7F6-B498-43B3-948B-1728B52AA6E4}">
                <adec:decorative xmlns:adec="http://schemas.microsoft.com/office/drawing/2017/decorative" val="1"/>
              </a:ext>
            </a:extLst>
          </p:cNvPr>
          <p:cNvPicPr>
            <a:picLocks noChangeAspect="1"/>
          </p:cNvPicPr>
          <p:nvPr/>
        </p:nvPicPr>
        <p:blipFill rotWithShape="1">
          <a:blip r:embed="rId3"/>
          <a:srcRect l="14395" r="32585"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Inhaltsplatzhalter 2">
            <a:extLst>
              <a:ext uri="{FF2B5EF4-FFF2-40B4-BE49-F238E27FC236}">
                <a16:creationId xmlns:a16="http://schemas.microsoft.com/office/drawing/2014/main" id="{B64FC186-22D0-304A-8C35-CA253AEEA911}"/>
              </a:ext>
            </a:extLst>
          </p:cNvPr>
          <p:cNvSpPr>
            <a:spLocks noGrp="1"/>
          </p:cNvSpPr>
          <p:nvPr>
            <p:ph idx="1"/>
          </p:nvPr>
        </p:nvSpPr>
        <p:spPr>
          <a:xfrm>
            <a:off x="4905955" y="2071316"/>
            <a:ext cx="6713552" cy="4114800"/>
          </a:xfrm>
        </p:spPr>
        <p:txBody>
          <a:bodyPr anchor="t">
            <a:normAutofit/>
          </a:bodyPr>
          <a:lstStyle/>
          <a:p>
            <a:r>
              <a:rPr lang="de-DE" sz="2200" dirty="0"/>
              <a:t>Bilder oder Videos, auf denen Personen </a:t>
            </a:r>
            <a:r>
              <a:rPr lang="de-DE" sz="2200" u="sng" dirty="0"/>
              <a:t>erkennbar</a:t>
            </a:r>
            <a:r>
              <a:rPr lang="de-DE" sz="2200" dirty="0"/>
              <a:t> abgebildet sind, können zusätzlich noch durch das Recht am eigenen Bild geschützt sein.</a:t>
            </a:r>
          </a:p>
          <a:p>
            <a:r>
              <a:rPr lang="de-DE" sz="2200" dirty="0"/>
              <a:t>Daher nach Möglichkeit auf solche Bilder verzichten, da dies im Einzelfall zu Schwierigkeiten führen kann.</a:t>
            </a:r>
          </a:p>
        </p:txBody>
      </p:sp>
      <p:sp>
        <p:nvSpPr>
          <p:cNvPr id="8" name="Textfeld 7">
            <a:extLst>
              <a:ext uri="{FF2B5EF4-FFF2-40B4-BE49-F238E27FC236}">
                <a16:creationId xmlns:a16="http://schemas.microsoft.com/office/drawing/2014/main" id="{7017D86F-E7AA-2C44-94B7-54475C30FB3A}"/>
              </a:ext>
            </a:extLst>
          </p:cNvPr>
          <p:cNvSpPr txBox="1"/>
          <p:nvPr/>
        </p:nvSpPr>
        <p:spPr>
          <a:xfrm>
            <a:off x="572492" y="6263675"/>
            <a:ext cx="3866002" cy="276999"/>
          </a:xfrm>
          <a:prstGeom prst="rect">
            <a:avLst/>
          </a:prstGeom>
          <a:noFill/>
        </p:spPr>
        <p:txBody>
          <a:bodyPr wrap="square" rtlCol="0">
            <a:spAutoFit/>
          </a:bodyPr>
          <a:lstStyle/>
          <a:p>
            <a:r>
              <a:rPr lang="de-DE" sz="1200" dirty="0"/>
              <a:t>Symbolbild: Abbildungen von Personen (Quelle 27)</a:t>
            </a:r>
          </a:p>
        </p:txBody>
      </p:sp>
      <p:sp>
        <p:nvSpPr>
          <p:cNvPr id="4" name="Foliennummernplatzhalter 3">
            <a:extLst>
              <a:ext uri="{FF2B5EF4-FFF2-40B4-BE49-F238E27FC236}">
                <a16:creationId xmlns:a16="http://schemas.microsoft.com/office/drawing/2014/main" id="{2331E499-4D65-8242-8185-75F71EC7D1E3}"/>
              </a:ext>
            </a:extLst>
          </p:cNvPr>
          <p:cNvSpPr>
            <a:spLocks noGrp="1"/>
          </p:cNvSpPr>
          <p:nvPr>
            <p:ph type="sldNum" sz="quarter" idx="12"/>
          </p:nvPr>
        </p:nvSpPr>
        <p:spPr/>
        <p:txBody>
          <a:bodyPr/>
          <a:lstStyle/>
          <a:p>
            <a:fld id="{19EC44A9-C025-4548-A87B-11EB58F8F283}" type="slidenum">
              <a:rPr lang="de-DE" smtClean="0"/>
              <a:t>18</a:t>
            </a:fld>
            <a:endParaRPr lang="de-DE" dirty="0"/>
          </a:p>
        </p:txBody>
      </p:sp>
    </p:spTree>
    <p:extLst>
      <p:ext uri="{BB962C8B-B14F-4D97-AF65-F5344CB8AC3E}">
        <p14:creationId xmlns:p14="http://schemas.microsoft.com/office/powerpoint/2010/main" val="2928735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7ED-E235-9447-AF6A-4923E2D88D22}"/>
              </a:ext>
            </a:extLst>
          </p:cNvPr>
          <p:cNvSpPr>
            <a:spLocks noGrp="1"/>
          </p:cNvSpPr>
          <p:nvPr>
            <p:ph type="title"/>
          </p:nvPr>
        </p:nvSpPr>
        <p:spPr/>
        <p:txBody>
          <a:bodyPr/>
          <a:lstStyle/>
          <a:p>
            <a:r>
              <a:rPr lang="de-DE" dirty="0"/>
              <a:t>Quellen 1</a:t>
            </a:r>
          </a:p>
        </p:txBody>
      </p:sp>
      <p:sp>
        <p:nvSpPr>
          <p:cNvPr id="3" name="Inhaltsplatzhalter 2">
            <a:extLst>
              <a:ext uri="{FF2B5EF4-FFF2-40B4-BE49-F238E27FC236}">
                <a16:creationId xmlns:a16="http://schemas.microsoft.com/office/drawing/2014/main" id="{53981E6F-FD7A-3245-8E29-F20B01292EDA}"/>
              </a:ext>
            </a:extLst>
          </p:cNvPr>
          <p:cNvSpPr>
            <a:spLocks noGrp="1"/>
          </p:cNvSpPr>
          <p:nvPr>
            <p:ph idx="1"/>
          </p:nvPr>
        </p:nvSpPr>
        <p:spPr>
          <a:xfrm>
            <a:off x="838200" y="1596821"/>
            <a:ext cx="10515600" cy="4351338"/>
          </a:xfrm>
        </p:spPr>
        <p:txBody>
          <a:bodyPr>
            <a:noAutofit/>
          </a:bodyPr>
          <a:lstStyle/>
          <a:p>
            <a:pPr marL="0" indent="0">
              <a:lnSpc>
                <a:spcPct val="100000"/>
              </a:lnSpc>
              <a:buNone/>
            </a:pPr>
            <a:r>
              <a:rPr lang="de-DE" sz="1100" dirty="0"/>
              <a:t>1 (Folie 2): Illustration von mohamed_hassan. </a:t>
            </a:r>
            <a:r>
              <a:rPr lang="en-US" sz="1100" u="sng" dirty="0">
                <a:hlinkClick r:id="rId3"/>
              </a:rPr>
              <a:t>Pixabay Lizenz</a:t>
            </a:r>
            <a:r>
              <a:rPr lang="en-US" sz="1100" u="sng" dirty="0"/>
              <a:t>.</a:t>
            </a:r>
            <a:r>
              <a:rPr lang="de-DE" sz="1100" dirty="0"/>
              <a:t> </a:t>
            </a:r>
            <a:r>
              <a:rPr lang="en-US" sz="1100" u="sng" dirty="0">
                <a:hlinkClick r:id="rId4"/>
              </a:rPr>
              <a:t>https://pixabay.com/de/vectors/mann-mitarbeiter-rechner-monitor-5800290/</a:t>
            </a:r>
            <a:endParaRPr lang="en-US" sz="1100" u="sng" dirty="0"/>
          </a:p>
          <a:p>
            <a:pPr marL="0" indent="0">
              <a:lnSpc>
                <a:spcPct val="100000"/>
              </a:lnSpc>
              <a:buNone/>
            </a:pPr>
            <a:r>
              <a:rPr lang="de-DE" sz="1100" dirty="0"/>
              <a:t>2 (Folie 3): Illustration von ElisaRiva. </a:t>
            </a:r>
            <a:r>
              <a:rPr lang="en-US" sz="1100" u="sng" dirty="0">
                <a:hlinkClick r:id="rId3"/>
              </a:rPr>
              <a:t>Pixabay Lizenz</a:t>
            </a:r>
            <a:r>
              <a:rPr lang="en-US" sz="1100" u="sng" dirty="0"/>
              <a:t>.</a:t>
            </a:r>
            <a:r>
              <a:rPr lang="de-DE" sz="1100" dirty="0"/>
              <a:t> </a:t>
            </a:r>
            <a:r>
              <a:rPr lang="de-DE" sz="1100" dirty="0">
                <a:hlinkClick r:id="rId5"/>
              </a:rPr>
              <a:t>https://pixabay.com/de/illustrations/fragen-nachfrage-zweifel-1922476/</a:t>
            </a:r>
            <a:endParaRPr lang="de-DE" sz="1100" dirty="0"/>
          </a:p>
          <a:p>
            <a:pPr marL="0" indent="0">
              <a:lnSpc>
                <a:spcPct val="100000"/>
              </a:lnSpc>
              <a:buNone/>
            </a:pPr>
            <a:r>
              <a:rPr lang="de-DE" sz="1100" dirty="0"/>
              <a:t>3 (Folie 4): Illustration von mohamed_hassan. </a:t>
            </a:r>
            <a:r>
              <a:rPr lang="en-US" sz="1100" u="sng" dirty="0">
                <a:hlinkClick r:id="rId3"/>
              </a:rPr>
              <a:t>Pixabay Lizenz</a:t>
            </a:r>
            <a:r>
              <a:rPr lang="en-US" sz="1100" dirty="0"/>
              <a:t>. </a:t>
            </a:r>
            <a:r>
              <a:rPr lang="de-DE" sz="1100" dirty="0"/>
              <a:t>https://pixabay.com/de/illustrations/urheberrechte-©-idee-die-glühbirne-3225045/</a:t>
            </a:r>
          </a:p>
          <a:p>
            <a:pPr marL="0" indent="0">
              <a:lnSpc>
                <a:spcPct val="100000"/>
              </a:lnSpc>
              <a:buNone/>
            </a:pPr>
            <a:r>
              <a:rPr lang="de-DE" sz="1100" dirty="0"/>
              <a:t>4 (Folie 4 und 5): Quelle: Urheberrecht.de. 2021. „Urheberrecht: Was gilt es beim geistigen Eigentum zu beachten?“ </a:t>
            </a:r>
            <a:r>
              <a:rPr lang="de-DE" sz="1100" dirty="0">
                <a:hlinkClick r:id="rId6"/>
              </a:rPr>
              <a:t>https://www.urheberrecht.de/#Urheberrecht-%E2%80%93-kurz-und-kompakt</a:t>
            </a:r>
            <a:r>
              <a:rPr lang="de-DE" sz="1100" dirty="0"/>
              <a:t>. Zugriff am 05.07.2020</a:t>
            </a:r>
          </a:p>
          <a:p>
            <a:pPr marL="0" indent="0">
              <a:lnSpc>
                <a:spcPct val="100000"/>
              </a:lnSpc>
              <a:buNone/>
            </a:pPr>
            <a:r>
              <a:rPr lang="de-DE" sz="1100" dirty="0"/>
              <a:t>5-10 (Folie 5): Illustrationen von mohamed_hassan. </a:t>
            </a:r>
            <a:r>
              <a:rPr lang="en-US" sz="1100" u="sng" dirty="0">
                <a:hlinkClick r:id="rId3"/>
              </a:rPr>
              <a:t>Pixabay Lizenz</a:t>
            </a:r>
            <a:r>
              <a:rPr lang="en-US" sz="1100" dirty="0"/>
              <a:t>. </a:t>
            </a:r>
          </a:p>
          <a:p>
            <a:pPr>
              <a:lnSpc>
                <a:spcPct val="100000"/>
              </a:lnSpc>
              <a:buFont typeface="Symbol" pitchFamily="2" charset="2"/>
              <a:buChar char="-"/>
            </a:pPr>
            <a:r>
              <a:rPr lang="en-US" sz="1100" dirty="0">
                <a:hlinkClick r:id="rId7"/>
              </a:rPr>
              <a:t>https://pixabay.com/de/illustrations/joystick-spiel-gamepad-football-4072917/</a:t>
            </a:r>
            <a:endParaRPr lang="en-US" sz="1100" dirty="0"/>
          </a:p>
          <a:p>
            <a:pPr>
              <a:lnSpc>
                <a:spcPct val="100000"/>
              </a:lnSpc>
              <a:buFont typeface="Symbol" pitchFamily="2" charset="2"/>
              <a:buChar char="-"/>
            </a:pPr>
            <a:r>
              <a:rPr lang="en-US" sz="1100" dirty="0">
                <a:hlinkClick r:id="rId8"/>
              </a:rPr>
              <a:t>https://pixabay.com/de/illustrations/film-klappe-hände-klöppel-4152982/</a:t>
            </a:r>
            <a:endParaRPr lang="en-US" sz="1100" dirty="0"/>
          </a:p>
          <a:p>
            <a:pPr>
              <a:lnSpc>
                <a:spcPct val="100000"/>
              </a:lnSpc>
              <a:buFont typeface="Symbol" pitchFamily="2" charset="2"/>
              <a:buChar char="-"/>
            </a:pPr>
            <a:r>
              <a:rPr lang="en-US" sz="1100" dirty="0">
                <a:hlinkClick r:id="rId9"/>
              </a:rPr>
              <a:t>https://pixabay.com/de/illustrations/prüfung-mwst-inspektion-3929140/</a:t>
            </a:r>
            <a:endParaRPr lang="en-US" sz="1100" dirty="0"/>
          </a:p>
          <a:p>
            <a:pPr>
              <a:lnSpc>
                <a:spcPct val="100000"/>
              </a:lnSpc>
              <a:buFont typeface="Symbol" pitchFamily="2" charset="2"/>
              <a:buChar char="-"/>
            </a:pPr>
            <a:r>
              <a:rPr lang="en-US" sz="1100" dirty="0">
                <a:hlinkClick r:id="rId10"/>
              </a:rPr>
              <a:t>https://pixabay.com/de/illustrations/brainstorming-ideen-fragen-bildung-4222728</a:t>
            </a:r>
            <a:endParaRPr lang="en-US" sz="1100" dirty="0"/>
          </a:p>
          <a:p>
            <a:pPr>
              <a:lnSpc>
                <a:spcPct val="100000"/>
              </a:lnSpc>
              <a:buFont typeface="Symbol" pitchFamily="2" charset="2"/>
              <a:buChar char="-"/>
            </a:pPr>
            <a:r>
              <a:rPr lang="en-US" sz="1100" dirty="0">
                <a:hlinkClick r:id="rId11"/>
              </a:rPr>
              <a:t>https://pixabay.com/de/illustrations/fotograf-foto-kamera-mann-bild-4113176/</a:t>
            </a:r>
            <a:endParaRPr lang="en-US" sz="1100" dirty="0"/>
          </a:p>
          <a:p>
            <a:pPr>
              <a:lnSpc>
                <a:spcPct val="100000"/>
              </a:lnSpc>
              <a:buFont typeface="Symbol" pitchFamily="2" charset="2"/>
              <a:buChar char="-"/>
            </a:pPr>
            <a:r>
              <a:rPr lang="en-US" sz="1100" dirty="0">
                <a:hlinkClick r:id="rId12"/>
              </a:rPr>
              <a:t>https://pixabay.com/de/illustrations/schreiben-musik-hinweis-komponist-4181809/</a:t>
            </a:r>
            <a:endParaRPr lang="en-US" sz="1100" dirty="0"/>
          </a:p>
          <a:p>
            <a:pPr marL="0" indent="0">
              <a:lnSpc>
                <a:spcPct val="100000"/>
              </a:lnSpc>
              <a:buNone/>
            </a:pPr>
            <a:r>
              <a:rPr lang="en-US" sz="1100" dirty="0"/>
              <a:t>11 (Folie 6): Quelle: Tom Gonsior. 2016. “Bildnutzung in Präsentationen und Vorträgen”. </a:t>
            </a:r>
            <a:r>
              <a:rPr lang="en-US" sz="1100" dirty="0">
                <a:hlinkClick r:id="rId13"/>
              </a:rPr>
              <a:t>https://rights-managed.de/bilder-praesentation-vortrag/</a:t>
            </a:r>
            <a:r>
              <a:rPr lang="en-US" sz="1100" dirty="0"/>
              <a:t>. Zugriff am 05.07.2020.</a:t>
            </a:r>
          </a:p>
          <a:p>
            <a:pPr marL="0" indent="0">
              <a:lnSpc>
                <a:spcPct val="100000"/>
              </a:lnSpc>
              <a:buNone/>
            </a:pPr>
            <a:r>
              <a:rPr lang="en-US" sz="1100" dirty="0"/>
              <a:t>12 (Folie 9): </a:t>
            </a:r>
            <a:r>
              <a:rPr lang="de-DE" sz="1100" dirty="0"/>
              <a:t>Screenshot: Qwant. </a:t>
            </a:r>
            <a:r>
              <a:rPr lang="de-DE" sz="1100" dirty="0">
                <a:hlinkClick r:id="rId14"/>
              </a:rPr>
              <a:t>https://www.qwant.com/?q=big%20data&amp;t=images&amp;license=share</a:t>
            </a:r>
            <a:endParaRPr lang="de-DE" sz="1100" dirty="0"/>
          </a:p>
          <a:p>
            <a:pPr marL="0" indent="0">
              <a:lnSpc>
                <a:spcPct val="100000"/>
              </a:lnSpc>
              <a:buNone/>
            </a:pPr>
            <a:r>
              <a:rPr lang="de-DE" sz="1100" dirty="0"/>
              <a:t>13 (Folie 10): Screenshot: YouTube. </a:t>
            </a:r>
            <a:r>
              <a:rPr lang="de-DE" sz="1100" dirty="0">
                <a:hlinkClick r:id="rId15"/>
              </a:rPr>
              <a:t>https://www.youtube.com/results?search_query=big+data&amp;sp=EgIwAQ%253D%253D</a:t>
            </a:r>
            <a:endParaRPr lang="de-DE" sz="1100" dirty="0"/>
          </a:p>
          <a:p>
            <a:pPr marL="0" indent="0">
              <a:lnSpc>
                <a:spcPct val="100000"/>
              </a:lnSpc>
              <a:buNone/>
            </a:pPr>
            <a:r>
              <a:rPr lang="de-DE" sz="1100" dirty="0"/>
              <a:t>14 (Folie 11): Creative Commons Logo von </a:t>
            </a:r>
            <a:r>
              <a:rPr lang="de-DE" sz="1100" dirty="0">
                <a:hlinkClick r:id="rId16"/>
              </a:rPr>
              <a:t>https://creativecommons.org</a:t>
            </a:r>
            <a:r>
              <a:rPr lang="de-DE" sz="1100" dirty="0"/>
              <a:t>. </a:t>
            </a:r>
            <a:r>
              <a:rPr lang="de-DE" sz="1100" dirty="0">
                <a:hlinkClick r:id="rId17"/>
              </a:rPr>
              <a:t>CC BY-SA</a:t>
            </a:r>
            <a:r>
              <a:rPr lang="de-DE" sz="1100" dirty="0"/>
              <a:t>  </a:t>
            </a:r>
            <a:r>
              <a:rPr lang="de-DE" sz="1100" dirty="0">
                <a:hlinkClick r:id="rId18"/>
              </a:rPr>
              <a:t>https://creativecommons.org/about/downloads/</a:t>
            </a:r>
            <a:r>
              <a:rPr lang="de-DE" sz="1100" dirty="0"/>
              <a:t> </a:t>
            </a:r>
          </a:p>
          <a:p>
            <a:pPr marL="0" indent="0">
              <a:lnSpc>
                <a:spcPct val="100000"/>
              </a:lnSpc>
              <a:buNone/>
            </a:pPr>
            <a:endParaRPr lang="de-DE" sz="1100" dirty="0"/>
          </a:p>
          <a:p>
            <a:pPr marL="0" indent="0">
              <a:lnSpc>
                <a:spcPct val="100000"/>
              </a:lnSpc>
              <a:buNone/>
            </a:pPr>
            <a:endParaRPr lang="en-US" sz="1100" dirty="0"/>
          </a:p>
        </p:txBody>
      </p:sp>
      <p:sp>
        <p:nvSpPr>
          <p:cNvPr id="4" name="Foliennummernplatzhalter 3">
            <a:extLst>
              <a:ext uri="{FF2B5EF4-FFF2-40B4-BE49-F238E27FC236}">
                <a16:creationId xmlns:a16="http://schemas.microsoft.com/office/drawing/2014/main" id="{CE94128F-7FB7-5647-A2D5-C63FF21081FB}"/>
              </a:ext>
            </a:extLst>
          </p:cNvPr>
          <p:cNvSpPr>
            <a:spLocks noGrp="1"/>
          </p:cNvSpPr>
          <p:nvPr>
            <p:ph type="sldNum" sz="quarter" idx="12"/>
          </p:nvPr>
        </p:nvSpPr>
        <p:spPr/>
        <p:txBody>
          <a:bodyPr/>
          <a:lstStyle/>
          <a:p>
            <a:fld id="{12A8CE37-2476-764A-82EC-CFC3D0F98483}" type="slidenum">
              <a:rPr lang="de-DE" smtClean="0"/>
              <a:t>19</a:t>
            </a:fld>
            <a:endParaRPr lang="de-DE" dirty="0"/>
          </a:p>
        </p:txBody>
      </p:sp>
    </p:spTree>
    <p:extLst>
      <p:ext uri="{BB962C8B-B14F-4D97-AF65-F5344CB8AC3E}">
        <p14:creationId xmlns:p14="http://schemas.microsoft.com/office/powerpoint/2010/main" val="231404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B5219C-B8B3-5A4C-93BC-30A52E9A0326}"/>
              </a:ext>
            </a:extLst>
          </p:cNvPr>
          <p:cNvSpPr>
            <a:spLocks noGrp="1"/>
          </p:cNvSpPr>
          <p:nvPr>
            <p:ph type="title"/>
          </p:nvPr>
        </p:nvSpPr>
        <p:spPr/>
        <p:txBody>
          <a:bodyPr/>
          <a:lstStyle/>
          <a:p>
            <a:r>
              <a:rPr lang="de-DE" dirty="0"/>
              <a:t>Stellen Sie sich vor, …</a:t>
            </a:r>
          </a:p>
        </p:txBody>
      </p:sp>
      <p:sp>
        <p:nvSpPr>
          <p:cNvPr id="3" name="Inhaltsplatzhalter 2">
            <a:extLst>
              <a:ext uri="{FF2B5EF4-FFF2-40B4-BE49-F238E27FC236}">
                <a16:creationId xmlns:a16="http://schemas.microsoft.com/office/drawing/2014/main" id="{CA3C293B-39A7-9343-A7FD-3A895136CAC0}"/>
              </a:ext>
            </a:extLst>
          </p:cNvPr>
          <p:cNvSpPr>
            <a:spLocks noGrp="1"/>
          </p:cNvSpPr>
          <p:nvPr>
            <p:ph idx="1"/>
          </p:nvPr>
        </p:nvSpPr>
        <p:spPr>
          <a:xfrm>
            <a:off x="4267200" y="1690688"/>
            <a:ext cx="7924800" cy="4697755"/>
          </a:xfrm>
        </p:spPr>
        <p:txBody>
          <a:bodyPr>
            <a:noAutofit/>
          </a:bodyPr>
          <a:lstStyle/>
          <a:p>
            <a:pPr>
              <a:lnSpc>
                <a:spcPct val="100000"/>
              </a:lnSpc>
            </a:pPr>
            <a:r>
              <a:rPr lang="de-DE" sz="2000" dirty="0"/>
              <a:t>Sie verwenden Grafiken aus Online-Quellen für den Social-Media-Kanal Ihres Unternehmens,</a:t>
            </a:r>
          </a:p>
          <a:p>
            <a:pPr>
              <a:lnSpc>
                <a:spcPct val="100000"/>
              </a:lnSpc>
            </a:pPr>
            <a:r>
              <a:rPr lang="de-DE" sz="2000" dirty="0"/>
              <a:t>Sie erstellen eine Firmenbroschüre mit Bildern oder Zeichnungen aus dem Internet,</a:t>
            </a:r>
          </a:p>
          <a:p>
            <a:pPr>
              <a:lnSpc>
                <a:spcPct val="100000"/>
              </a:lnSpc>
            </a:pPr>
            <a:r>
              <a:rPr lang="de-DE" sz="2000" dirty="0"/>
              <a:t>Sie zeigen beim Firmenjubiläum einen fremden Kurzfilm/ein fremdes Video, das Sie aus dem Internet geladen haben,</a:t>
            </a:r>
          </a:p>
          <a:p>
            <a:pPr>
              <a:lnSpc>
                <a:spcPct val="100000"/>
              </a:lnSpc>
            </a:pPr>
            <a:r>
              <a:rPr lang="de-DE" sz="2000" dirty="0"/>
              <a:t>Sie übernehmen einen bekannten Song in das Firmenvideo,</a:t>
            </a:r>
          </a:p>
          <a:p>
            <a:pPr lvl="0">
              <a:lnSpc>
                <a:spcPct val="100000"/>
              </a:lnSpc>
            </a:pPr>
            <a:r>
              <a:rPr lang="de-DE" sz="2000" dirty="0"/>
              <a:t>Sie bereiten eine Rede für die Chefin bei der IHK-Feier vor, indem Sie den kompletten Text aus dem Internet laden,</a:t>
            </a:r>
          </a:p>
          <a:p>
            <a:pPr lvl="0">
              <a:lnSpc>
                <a:spcPct val="100000"/>
              </a:lnSpc>
            </a:pPr>
            <a:r>
              <a:rPr lang="de-DE" sz="2000" dirty="0"/>
              <a:t>Sie übernehmen Tabellen von einer anderen Webseite 1:1 auf die eigene Webseite,</a:t>
            </a:r>
          </a:p>
          <a:p>
            <a:pPr lvl="0">
              <a:lnSpc>
                <a:spcPct val="100000"/>
              </a:lnSpc>
            </a:pPr>
            <a:r>
              <a:rPr lang="de-DE" sz="2000" dirty="0"/>
              <a:t>Sie nutzen ein Bild aus dem Internet für die Weihnachtskarte Ihres Unternehmens.</a:t>
            </a:r>
          </a:p>
        </p:txBody>
      </p:sp>
      <p:pic>
        <p:nvPicPr>
          <p:cNvPr id="7" name="Grafik 6">
            <a:extLst>
              <a:ext uri="{FF2B5EF4-FFF2-40B4-BE49-F238E27FC236}">
                <a16:creationId xmlns:a16="http://schemas.microsoft.com/office/drawing/2014/main" id="{CAD53191-46B6-4C4F-BCDA-65F4BBD1B43D}"/>
              </a:ext>
              <a:ext uri="{C183D7F6-B498-43B3-948B-1728B52AA6E4}">
                <adec:decorative xmlns:adec="http://schemas.microsoft.com/office/drawing/2017/decorative" val="1"/>
              </a:ext>
            </a:extLst>
          </p:cNvPr>
          <p:cNvPicPr>
            <a:picLocks noChangeAspect="1"/>
          </p:cNvPicPr>
          <p:nvPr/>
        </p:nvPicPr>
        <p:blipFill rotWithShape="1">
          <a:blip r:embed="rId3"/>
          <a:srcRect l="9151" r="8167" b="-315"/>
          <a:stretch/>
        </p:blipFill>
        <p:spPr>
          <a:xfrm>
            <a:off x="0" y="2297165"/>
            <a:ext cx="4267200" cy="3200400"/>
          </a:xfrm>
          <a:prstGeom prst="rect">
            <a:avLst/>
          </a:prstGeom>
        </p:spPr>
      </p:pic>
      <p:sp>
        <p:nvSpPr>
          <p:cNvPr id="5" name="Textfeld 4">
            <a:extLst>
              <a:ext uri="{FF2B5EF4-FFF2-40B4-BE49-F238E27FC236}">
                <a16:creationId xmlns:a16="http://schemas.microsoft.com/office/drawing/2014/main" id="{A6C01890-F50B-384A-8079-DA0CF12238EB}"/>
              </a:ext>
            </a:extLst>
          </p:cNvPr>
          <p:cNvSpPr txBox="1"/>
          <p:nvPr/>
        </p:nvSpPr>
        <p:spPr>
          <a:xfrm>
            <a:off x="239327" y="5527505"/>
            <a:ext cx="3407256" cy="276999"/>
          </a:xfrm>
          <a:prstGeom prst="rect">
            <a:avLst/>
          </a:prstGeom>
          <a:noFill/>
        </p:spPr>
        <p:txBody>
          <a:bodyPr wrap="square" rtlCol="0">
            <a:spAutoFit/>
          </a:bodyPr>
          <a:lstStyle/>
          <a:p>
            <a:r>
              <a:rPr lang="de-DE" sz="1200" dirty="0"/>
              <a:t>Symbolbild: Online-Recherche (Quelle 1)</a:t>
            </a:r>
          </a:p>
        </p:txBody>
      </p:sp>
      <p:sp>
        <p:nvSpPr>
          <p:cNvPr id="4" name="Foliennummernplatzhalter 3">
            <a:extLst>
              <a:ext uri="{FF2B5EF4-FFF2-40B4-BE49-F238E27FC236}">
                <a16:creationId xmlns:a16="http://schemas.microsoft.com/office/drawing/2014/main" id="{93F5527B-6272-3D4D-9154-B5C7756F8B9C}"/>
              </a:ext>
            </a:extLst>
          </p:cNvPr>
          <p:cNvSpPr>
            <a:spLocks noGrp="1"/>
          </p:cNvSpPr>
          <p:nvPr>
            <p:ph type="sldNum" sz="quarter" idx="12"/>
          </p:nvPr>
        </p:nvSpPr>
        <p:spPr/>
        <p:txBody>
          <a:bodyPr/>
          <a:lstStyle/>
          <a:p>
            <a:fld id="{19EC44A9-C025-4548-A87B-11EB58F8F283}" type="slidenum">
              <a:rPr lang="de-DE" smtClean="0"/>
              <a:t>2</a:t>
            </a:fld>
            <a:endParaRPr lang="de-DE" dirty="0"/>
          </a:p>
        </p:txBody>
      </p:sp>
    </p:spTree>
    <p:extLst>
      <p:ext uri="{BB962C8B-B14F-4D97-AF65-F5344CB8AC3E}">
        <p14:creationId xmlns:p14="http://schemas.microsoft.com/office/powerpoint/2010/main" val="11498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0D7ED-E235-9447-AF6A-4923E2D88D22}"/>
              </a:ext>
            </a:extLst>
          </p:cNvPr>
          <p:cNvSpPr>
            <a:spLocks noGrp="1"/>
          </p:cNvSpPr>
          <p:nvPr>
            <p:ph type="title"/>
          </p:nvPr>
        </p:nvSpPr>
        <p:spPr/>
        <p:txBody>
          <a:bodyPr/>
          <a:lstStyle/>
          <a:p>
            <a:r>
              <a:rPr lang="de-DE" dirty="0"/>
              <a:t>Quellen 2</a:t>
            </a:r>
          </a:p>
        </p:txBody>
      </p:sp>
      <p:sp>
        <p:nvSpPr>
          <p:cNvPr id="3" name="Inhaltsplatzhalter 2">
            <a:extLst>
              <a:ext uri="{FF2B5EF4-FFF2-40B4-BE49-F238E27FC236}">
                <a16:creationId xmlns:a16="http://schemas.microsoft.com/office/drawing/2014/main" id="{53981E6F-FD7A-3245-8E29-F20B01292EDA}"/>
              </a:ext>
            </a:extLst>
          </p:cNvPr>
          <p:cNvSpPr>
            <a:spLocks noGrp="1"/>
          </p:cNvSpPr>
          <p:nvPr>
            <p:ph idx="1"/>
          </p:nvPr>
        </p:nvSpPr>
        <p:spPr>
          <a:xfrm>
            <a:off x="838200" y="1611570"/>
            <a:ext cx="10515600" cy="4351338"/>
          </a:xfrm>
        </p:spPr>
        <p:txBody>
          <a:bodyPr>
            <a:noAutofit/>
          </a:bodyPr>
          <a:lstStyle/>
          <a:p>
            <a:pPr marL="0" indent="0">
              <a:lnSpc>
                <a:spcPct val="100000"/>
              </a:lnSpc>
              <a:buNone/>
            </a:pPr>
            <a:r>
              <a:rPr lang="de-DE" sz="1100" dirty="0"/>
              <a:t>15 (Folie 11): Quelle: </a:t>
            </a:r>
            <a:r>
              <a:rPr lang="de-DE" sz="1100" dirty="0">
                <a:hlinkClick r:id="rId3"/>
              </a:rPr>
              <a:t>https://open-educational-resources.de/was-ist-oer-3-2/</a:t>
            </a:r>
            <a:r>
              <a:rPr lang="de-DE" sz="1100" dirty="0"/>
              <a:t> </a:t>
            </a:r>
          </a:p>
          <a:p>
            <a:pPr marL="0" indent="0">
              <a:lnSpc>
                <a:spcPct val="100000"/>
              </a:lnSpc>
              <a:buNone/>
            </a:pPr>
            <a:r>
              <a:rPr lang="de-DE" sz="1100" dirty="0"/>
              <a:t>16-20 (Folie 12, von links nach rechts): </a:t>
            </a:r>
          </a:p>
          <a:p>
            <a:pPr>
              <a:lnSpc>
                <a:spcPct val="100000"/>
              </a:lnSpc>
              <a:buFont typeface="Symbol" pitchFamily="2" charset="2"/>
              <a:buChar char="-"/>
            </a:pPr>
            <a:r>
              <a:rPr lang="de-DE" sz="1100" dirty="0"/>
              <a:t>Illustration von iirliinnaa. </a:t>
            </a:r>
            <a:r>
              <a:rPr lang="en-US" sz="1100" u="sng" dirty="0">
                <a:hlinkClick r:id="rId4"/>
              </a:rPr>
              <a:t>Pixabay Lizenz</a:t>
            </a:r>
            <a:r>
              <a:rPr lang="en-US" sz="1100" dirty="0"/>
              <a:t>.</a:t>
            </a:r>
            <a:r>
              <a:rPr lang="de-DE" sz="1100" dirty="0"/>
              <a:t> </a:t>
            </a:r>
            <a:r>
              <a:rPr lang="de-DE" sz="1100" dirty="0">
                <a:hlinkClick r:id="rId5"/>
              </a:rPr>
              <a:t>https://pixabay.com/de/illustrations/galerie-bild-portr%C3%A4t-malerei-3619219/</a:t>
            </a:r>
            <a:endParaRPr lang="de-DE" sz="1100" dirty="0"/>
          </a:p>
          <a:p>
            <a:pPr>
              <a:lnSpc>
                <a:spcPct val="100000"/>
              </a:lnSpc>
              <a:buFont typeface="Symbol" pitchFamily="2" charset="2"/>
              <a:buChar char="-"/>
            </a:pPr>
            <a:r>
              <a:rPr lang="de-DE" sz="1100" dirty="0"/>
              <a:t>Illustration von reidy68. </a:t>
            </a:r>
            <a:r>
              <a:rPr lang="en-US" sz="1100" u="sng" dirty="0">
                <a:hlinkClick r:id="rId4"/>
              </a:rPr>
              <a:t>Pixabay Lizenz</a:t>
            </a:r>
            <a:r>
              <a:rPr lang="en-US" sz="1100" dirty="0"/>
              <a:t>.</a:t>
            </a:r>
            <a:r>
              <a:rPr lang="de-DE" sz="1100" dirty="0"/>
              <a:t> </a:t>
            </a:r>
            <a:r>
              <a:rPr lang="de-DE" sz="1100" dirty="0">
                <a:hlinkClick r:id="rId6"/>
              </a:rPr>
              <a:t>https://pixabay.com/de/illustrations/karikaturen-karikatur-cartoon-2090521/</a:t>
            </a:r>
            <a:endParaRPr lang="de-DE" sz="1100" dirty="0"/>
          </a:p>
          <a:p>
            <a:pPr>
              <a:lnSpc>
                <a:spcPct val="100000"/>
              </a:lnSpc>
              <a:buFont typeface="Symbol" pitchFamily="2" charset="2"/>
              <a:buChar char="-"/>
            </a:pPr>
            <a:r>
              <a:rPr lang="de-DE" sz="1100" dirty="0"/>
              <a:t>Illustration von anaterate. </a:t>
            </a:r>
            <a:r>
              <a:rPr lang="en-US" sz="1100" u="sng" dirty="0">
                <a:hlinkClick r:id="rId4"/>
              </a:rPr>
              <a:t>Pixabay Lizenz</a:t>
            </a:r>
            <a:r>
              <a:rPr lang="en-US" sz="1100" dirty="0"/>
              <a:t>.</a:t>
            </a:r>
            <a:r>
              <a:rPr lang="de-DE" sz="1100" dirty="0"/>
              <a:t> </a:t>
            </a:r>
            <a:r>
              <a:rPr lang="de-DE" sz="1100" dirty="0">
                <a:hlinkClick r:id="rId7"/>
              </a:rPr>
              <a:t>https://pixabay.com/de/photos/mona-lisa-gem%C3%A4lde-hauswand-fassade-3856791/</a:t>
            </a:r>
            <a:endParaRPr lang="de-DE" sz="1100" dirty="0"/>
          </a:p>
          <a:p>
            <a:pPr>
              <a:lnSpc>
                <a:spcPct val="100000"/>
              </a:lnSpc>
              <a:buFont typeface="Symbol" pitchFamily="2" charset="2"/>
              <a:buChar char="-"/>
            </a:pPr>
            <a:r>
              <a:rPr lang="de-DE" sz="1100" dirty="0"/>
              <a:t>Illustration von Matryx. </a:t>
            </a:r>
            <a:r>
              <a:rPr lang="en-US" sz="1100" u="sng" dirty="0">
                <a:hlinkClick r:id="rId4"/>
              </a:rPr>
              <a:t>Pixabay Lizenz</a:t>
            </a:r>
            <a:r>
              <a:rPr lang="en-US" sz="1100" dirty="0"/>
              <a:t>. </a:t>
            </a:r>
            <a:r>
              <a:rPr lang="de-DE" sz="1100" dirty="0">
                <a:hlinkClick r:id="rId8"/>
              </a:rPr>
              <a:t>https://pixabay.com/de/illustrations/mona-lisa-corona-covid-kunst-5048372/</a:t>
            </a:r>
            <a:endParaRPr lang="de-DE" sz="1100" dirty="0"/>
          </a:p>
          <a:p>
            <a:pPr>
              <a:lnSpc>
                <a:spcPct val="100000"/>
              </a:lnSpc>
              <a:buFont typeface="Symbol" pitchFamily="2" charset="2"/>
              <a:buChar char="-"/>
            </a:pPr>
            <a:r>
              <a:rPr lang="de-DE" sz="1100" dirty="0"/>
              <a:t>Illustration von </a:t>
            </a:r>
            <a:r>
              <a:rPr lang="ja-JP" altLang="de-DE" sz="1100"/>
              <a:t>愚木混株</a:t>
            </a:r>
            <a:r>
              <a:rPr lang="de-DE" sz="1100" dirty="0"/>
              <a:t>CDD20. </a:t>
            </a:r>
            <a:r>
              <a:rPr lang="en-US" sz="1100" u="sng" dirty="0">
                <a:hlinkClick r:id="rId4"/>
              </a:rPr>
              <a:t>Pixabay Lizenz</a:t>
            </a:r>
            <a:r>
              <a:rPr lang="en-US" sz="1100" dirty="0"/>
              <a:t>. </a:t>
            </a:r>
            <a:r>
              <a:rPr lang="de-DE" sz="1100" dirty="0">
                <a:hlinkClick r:id="rId9"/>
              </a:rPr>
              <a:t>https://pixabay.com/de/illustrations/fantasie-mona-lisa-rauchen-4065830/</a:t>
            </a:r>
            <a:r>
              <a:rPr lang="de-DE" sz="1100" dirty="0"/>
              <a:t> </a:t>
            </a:r>
          </a:p>
          <a:p>
            <a:pPr marL="0" indent="0">
              <a:lnSpc>
                <a:spcPct val="100000"/>
              </a:lnSpc>
              <a:buNone/>
            </a:pPr>
            <a:r>
              <a:rPr lang="de-DE" sz="1100" dirty="0"/>
              <a:t>21 (Folie 13): Symbole von Creative Commons Schweiz. </a:t>
            </a:r>
            <a:r>
              <a:rPr lang="de-DE" sz="1100" dirty="0">
                <a:hlinkClick r:id="rId10"/>
              </a:rPr>
              <a:t>CC-BY 4.0</a:t>
            </a:r>
            <a:r>
              <a:rPr lang="de-DE" sz="1100" dirty="0"/>
              <a:t>. </a:t>
            </a:r>
            <a:r>
              <a:rPr lang="de-DE" sz="1100" dirty="0">
                <a:hlinkClick r:id="rId11"/>
              </a:rPr>
              <a:t>http://www.creativecommons.ch/wie-funktionierts/</a:t>
            </a:r>
            <a:r>
              <a:rPr lang="de-DE" sz="1100" dirty="0"/>
              <a:t> </a:t>
            </a:r>
          </a:p>
          <a:p>
            <a:pPr marL="0" indent="0">
              <a:lnSpc>
                <a:spcPct val="100000"/>
              </a:lnSpc>
              <a:buNone/>
            </a:pPr>
            <a:r>
              <a:rPr lang="de-DE" sz="1100" dirty="0"/>
              <a:t>22 (Folie 13): Die Creative Commons Symbole im Überblick von Burgert/TU München. </a:t>
            </a:r>
            <a:r>
              <a:rPr lang="de-DE" sz="1100" dirty="0">
                <a:hlinkClick r:id="rId10"/>
              </a:rPr>
              <a:t>CC-BY 4.0</a:t>
            </a:r>
            <a:r>
              <a:rPr lang="de-DE" sz="1100" dirty="0"/>
              <a:t>. </a:t>
            </a:r>
            <a:r>
              <a:rPr lang="de-DE" sz="1100" dirty="0">
                <a:hlinkClick r:id="rId12"/>
              </a:rPr>
              <a:t>http://www.blog.lehren.tum.de/kostenlose-bilder-creative-commons/</a:t>
            </a:r>
            <a:endParaRPr lang="de-DE" sz="1100" dirty="0"/>
          </a:p>
          <a:p>
            <a:pPr marL="0" indent="0">
              <a:lnSpc>
                <a:spcPct val="100000"/>
              </a:lnSpc>
              <a:buNone/>
            </a:pPr>
            <a:r>
              <a:rPr lang="de-DE" sz="1100" dirty="0"/>
              <a:t>23 (Folie 14): Original CC license symbols by Creative Commons von Shaddim. </a:t>
            </a:r>
            <a:r>
              <a:rPr lang="de-DE" sz="1100" dirty="0">
                <a:hlinkClick r:id="rId10"/>
              </a:rPr>
              <a:t>CC BY 4.0</a:t>
            </a:r>
            <a:r>
              <a:rPr lang="de-DE" sz="1100" dirty="0"/>
              <a:t>. </a:t>
            </a:r>
            <a:r>
              <a:rPr lang="de-DE" sz="1100" dirty="0">
                <a:hlinkClick r:id="rId13"/>
              </a:rPr>
              <a:t>https://commons.wikimedia.org/wiki/File:Creative_commons_license_spectrum.svg#metadata</a:t>
            </a:r>
            <a:r>
              <a:rPr lang="de-DE" sz="1100" dirty="0"/>
              <a:t>. Ergänzt um Rahmen und Pfeile mit Erläuterungen.</a:t>
            </a:r>
          </a:p>
          <a:p>
            <a:pPr marL="0" indent="0">
              <a:lnSpc>
                <a:spcPct val="100000"/>
              </a:lnSpc>
              <a:buNone/>
            </a:pPr>
            <a:r>
              <a:rPr lang="de-DE" sz="1100" dirty="0"/>
              <a:t>24 (Folie 16): Grafik: „Die TULLU-Regel zur korrekten Verwendung von offen lizensierten Werken“ von Julia Eggestein nach einem Konzept von Sonja Borski und Jöran Muuß-Mehrholz für OERinfo. </a:t>
            </a:r>
            <a:r>
              <a:rPr lang="de-DE" sz="1100" dirty="0">
                <a:hlinkClick r:id="rId14"/>
              </a:rPr>
              <a:t>CC BY 4.0</a:t>
            </a:r>
            <a:r>
              <a:rPr lang="de-DE" sz="1100" dirty="0"/>
              <a:t>. </a:t>
            </a:r>
            <a:r>
              <a:rPr lang="de-DE" sz="1100" dirty="0">
                <a:hlinkClick r:id="rId15"/>
              </a:rPr>
              <a:t>https://open-educational-resources.de/oer-tullu-regel/</a:t>
            </a:r>
            <a:endParaRPr lang="de-DE" sz="1100" dirty="0"/>
          </a:p>
          <a:p>
            <a:pPr marL="0" indent="0">
              <a:lnSpc>
                <a:spcPct val="100000"/>
              </a:lnSpc>
              <a:buNone/>
            </a:pPr>
            <a:r>
              <a:rPr lang="de-DE" sz="1100" dirty="0"/>
              <a:t>25 (Folie 16): Quelle: Sonja Borski und Jöran Muuß-Merholz. 2016. „OER leichtgemacht mit der TULLU-Regel“. </a:t>
            </a:r>
            <a:r>
              <a:rPr lang="de-DE" sz="1100" dirty="0">
                <a:hlinkClick r:id="rId16"/>
              </a:rPr>
              <a:t>https://open-educational-resources.de/oer-tullu-regel</a:t>
            </a:r>
            <a:r>
              <a:rPr lang="de-DE" sz="1100" dirty="0"/>
              <a:t>. Zugriff am 26. Juni 2020. </a:t>
            </a:r>
          </a:p>
          <a:p>
            <a:pPr marL="0" indent="0">
              <a:lnSpc>
                <a:spcPct val="100000"/>
              </a:lnSpc>
              <a:buNone/>
            </a:pPr>
            <a:r>
              <a:rPr lang="de-DE" sz="1100" dirty="0"/>
              <a:t>26 (Folie 17): Foto „Briefe“ von </a:t>
            </a:r>
            <a:r>
              <a:rPr lang="de-DE" sz="1100" dirty="0">
                <a:hlinkClick r:id="rId17"/>
              </a:rPr>
              <a:t>Jöran Muuß-Merholz</a:t>
            </a:r>
            <a:r>
              <a:rPr lang="de-DE" sz="1100" dirty="0"/>
              <a:t>. </a:t>
            </a:r>
            <a:r>
              <a:rPr lang="de-DE" sz="1100" dirty="0">
                <a:hlinkClick r:id="rId18"/>
              </a:rPr>
              <a:t>CC BY-SA 2.0</a:t>
            </a:r>
            <a:r>
              <a:rPr lang="de-DE" sz="1100" dirty="0"/>
              <a:t>. </a:t>
            </a:r>
            <a:r>
              <a:rPr lang="de-DE" sz="1100" dirty="0">
                <a:hlinkClick r:id="rId15"/>
              </a:rPr>
              <a:t>https://open-educational-resources.de/oer-tullu-regel/</a:t>
            </a:r>
            <a:endParaRPr lang="de-DE" sz="1100" dirty="0"/>
          </a:p>
          <a:p>
            <a:pPr marL="0" indent="0">
              <a:lnSpc>
                <a:spcPct val="100000"/>
              </a:lnSpc>
              <a:buNone/>
            </a:pPr>
            <a:r>
              <a:rPr lang="de-DE" sz="1100" dirty="0"/>
              <a:t>27 (Folie 18): Illustration von mohamed_hassan. </a:t>
            </a:r>
            <a:r>
              <a:rPr lang="en-US" sz="1100" u="sng" dirty="0">
                <a:hlinkClick r:id="rId4"/>
              </a:rPr>
              <a:t>Pixabay Lizenz</a:t>
            </a:r>
            <a:r>
              <a:rPr lang="en-US" sz="1100" u="sng" dirty="0"/>
              <a:t>.</a:t>
            </a:r>
            <a:r>
              <a:rPr lang="de-DE" sz="1100" dirty="0"/>
              <a:t> </a:t>
            </a:r>
            <a:r>
              <a:rPr lang="de-DE" sz="1100" dirty="0">
                <a:hlinkClick r:id="rId19"/>
              </a:rPr>
              <a:t>https://pixabay.com/de/illustrations/familie-galerie-generation-3218869/</a:t>
            </a:r>
            <a:r>
              <a:rPr lang="de-DE" sz="1100" dirty="0"/>
              <a:t> </a:t>
            </a:r>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pPr marL="0" indent="0">
              <a:lnSpc>
                <a:spcPct val="100000"/>
              </a:lnSpc>
              <a:buNone/>
            </a:pPr>
            <a:endParaRPr lang="de-DE" sz="1100" dirty="0"/>
          </a:p>
          <a:p>
            <a:endParaRPr lang="de-DE" sz="1100" dirty="0"/>
          </a:p>
        </p:txBody>
      </p:sp>
      <p:sp>
        <p:nvSpPr>
          <p:cNvPr id="4" name="Foliennummernplatzhalter 3">
            <a:extLst>
              <a:ext uri="{FF2B5EF4-FFF2-40B4-BE49-F238E27FC236}">
                <a16:creationId xmlns:a16="http://schemas.microsoft.com/office/drawing/2014/main" id="{CE94128F-7FB7-5647-A2D5-C63FF21081FB}"/>
              </a:ext>
            </a:extLst>
          </p:cNvPr>
          <p:cNvSpPr>
            <a:spLocks noGrp="1"/>
          </p:cNvSpPr>
          <p:nvPr>
            <p:ph type="sldNum" sz="quarter" idx="12"/>
          </p:nvPr>
        </p:nvSpPr>
        <p:spPr/>
        <p:txBody>
          <a:bodyPr/>
          <a:lstStyle/>
          <a:p>
            <a:fld id="{12A8CE37-2476-764A-82EC-CFC3D0F98483}" type="slidenum">
              <a:rPr lang="de-DE" smtClean="0"/>
              <a:t>20</a:t>
            </a:fld>
            <a:endParaRPr lang="de-DE" dirty="0"/>
          </a:p>
        </p:txBody>
      </p:sp>
    </p:spTree>
    <p:extLst>
      <p:ext uri="{BB962C8B-B14F-4D97-AF65-F5344CB8AC3E}">
        <p14:creationId xmlns:p14="http://schemas.microsoft.com/office/powerpoint/2010/main" val="3407766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9EF27-EDDE-2240-B8E5-9A7808BCA848}"/>
              </a:ext>
            </a:extLst>
          </p:cNvPr>
          <p:cNvSpPr>
            <a:spLocks noGrp="1"/>
          </p:cNvSpPr>
          <p:nvPr>
            <p:ph type="title"/>
          </p:nvPr>
        </p:nvSpPr>
        <p:spPr>
          <a:xfrm>
            <a:off x="838200" y="126125"/>
            <a:ext cx="8142513" cy="1414800"/>
          </a:xfrm>
        </p:spPr>
        <p:txBody>
          <a:bodyPr>
            <a:normAutofit/>
          </a:bodyPr>
          <a:lstStyle/>
          <a:p>
            <a:r>
              <a:rPr lang="de-DE" dirty="0">
                <a:latin typeface="Arial" panose="020B0604020202020204" pitchFamily="34" charset="0"/>
                <a:cs typeface="Arial" panose="020B0604020202020204" pitchFamily="34" charset="0"/>
              </a:rPr>
              <a:t>Lizenzhinweise</a:t>
            </a:r>
          </a:p>
        </p:txBody>
      </p:sp>
      <p:sp>
        <p:nvSpPr>
          <p:cNvPr id="9" name="Inhaltsplatzhalter 2">
            <a:extLst>
              <a:ext uri="{FF2B5EF4-FFF2-40B4-BE49-F238E27FC236}">
                <a16:creationId xmlns:a16="http://schemas.microsoft.com/office/drawing/2014/main" id="{C7184DF2-66B8-4764-8D19-5B7E90E1AF30}"/>
              </a:ext>
            </a:extLst>
          </p:cNvPr>
          <p:cNvSpPr>
            <a:spLocks noGrp="1"/>
          </p:cNvSpPr>
          <p:nvPr>
            <p:ph sz="half" idx="1"/>
          </p:nvPr>
        </p:nvSpPr>
        <p:spPr>
          <a:xfrm>
            <a:off x="838199" y="1962998"/>
            <a:ext cx="4988497" cy="2932004"/>
          </a:xfrm>
        </p:spPr>
        <p:txBody>
          <a:bodyPr>
            <a:normAutofit/>
          </a:bodyPr>
          <a:lstStyle/>
          <a:p>
            <a:r>
              <a:rPr lang="de-DE" sz="1400" dirty="0" err="1">
                <a:latin typeface="Arial" panose="020B0604020202020204" pitchFamily="34" charset="0"/>
                <a:cs typeface="Arial" panose="020B0604020202020204" pitchFamily="34" charset="0"/>
              </a:rPr>
              <a:t>Autor:innen</a:t>
            </a:r>
            <a:r>
              <a:rPr lang="de-DE" sz="1400" dirty="0">
                <a:latin typeface="Arial" panose="020B0604020202020204" pitchFamily="34" charset="0"/>
                <a:cs typeface="Arial" panose="020B0604020202020204" pitchFamily="34" charset="0"/>
              </a:rPr>
              <a:t>: Jule Murmann für TH Köln, Markus Lindenberg und Edmund Fuchs für BFW Köln.</a:t>
            </a:r>
          </a:p>
          <a:p>
            <a:r>
              <a:rPr lang="de-DE" sz="1400" dirty="0">
                <a:latin typeface="Arial" panose="020B0604020202020204" pitchFamily="34" charset="0"/>
                <a:cs typeface="Arial" panose="020B0604020202020204" pitchFamily="34" charset="0"/>
              </a:rPr>
              <a:t>Titel: Baukasten der Medienkompetenz | Lehrvortrag: Modul 5: Produzieren und präsentieren – Lernmedien | Urheberrecht und freie Lizenzen.</a:t>
            </a:r>
          </a:p>
          <a:p>
            <a:r>
              <a:rPr lang="de-DE" sz="1400" dirty="0">
                <a:latin typeface="Arial" panose="020B0604020202020204" pitchFamily="34" charset="0"/>
                <a:cs typeface="Arial" panose="020B0604020202020204" pitchFamily="34" charset="0"/>
              </a:rPr>
              <a:t>Diese Datei und weitere Materialien des Themenbereichs finden Sie an </a:t>
            </a:r>
            <a:r>
              <a:rPr lang="de-DE" sz="1400"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dieser Stelle</a:t>
            </a:r>
            <a:r>
              <a:rPr lang="de-DE" sz="1400" dirty="0">
                <a:latin typeface="Arial" panose="020B0604020202020204" pitchFamily="34" charset="0"/>
                <a:cs typeface="Arial" panose="020B0604020202020204" pitchFamily="34" charset="0"/>
              </a:rPr>
              <a:t> auf der Lernplattform DAS LERNBÜRO. </a:t>
            </a:r>
          </a:p>
          <a:p>
            <a:r>
              <a:rPr lang="de-DE" sz="1400" dirty="0">
                <a:latin typeface="Arial" panose="020B0604020202020204" pitchFamily="34" charset="0"/>
                <a:cs typeface="Arial" panose="020B0604020202020204" pitchFamily="34" charset="0"/>
              </a:rPr>
              <a:t>Dieses Dokument entstand im Rahmen des Projekts IDiT. BMBF-Förderkennzeichen: 01PE18015. Auf der </a:t>
            </a:r>
            <a:r>
              <a:rPr lang="de-DE" sz="1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Projekt-Webseite idit.online</a:t>
            </a:r>
            <a:r>
              <a:rPr lang="de-DE" sz="1400" dirty="0">
                <a:latin typeface="Arial" panose="020B0604020202020204" pitchFamily="34" charset="0"/>
                <a:cs typeface="Arial" panose="020B0604020202020204" pitchFamily="34" charset="0"/>
              </a:rPr>
              <a:t> erfahren Sie mehr. </a:t>
            </a:r>
          </a:p>
          <a:p>
            <a:endParaRPr lang="de-DE" sz="1600" dirty="0">
              <a:latin typeface="Arial" panose="020B0604020202020204" pitchFamily="34" charset="0"/>
              <a:cs typeface="Arial" panose="020B0604020202020204" pitchFamily="34" charset="0"/>
            </a:endParaRPr>
          </a:p>
        </p:txBody>
      </p:sp>
      <p:sp>
        <p:nvSpPr>
          <p:cNvPr id="10" name="Inhaltsplatzhalter 3">
            <a:extLst>
              <a:ext uri="{FF2B5EF4-FFF2-40B4-BE49-F238E27FC236}">
                <a16:creationId xmlns:a16="http://schemas.microsoft.com/office/drawing/2014/main" id="{58CAB2C9-6B90-417E-A251-7089E56D0603}"/>
              </a:ext>
            </a:extLst>
          </p:cNvPr>
          <p:cNvSpPr txBox="1">
            <a:spLocks/>
          </p:cNvSpPr>
          <p:nvPr/>
        </p:nvSpPr>
        <p:spPr>
          <a:xfrm>
            <a:off x="5826695" y="1962998"/>
            <a:ext cx="5657381" cy="27694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sz="1600" dirty="0">
              <a:cs typeface="Arial" panose="020B0604020202020204" pitchFamily="34" charset="0"/>
            </a:endParaRPr>
          </a:p>
          <a:p>
            <a:r>
              <a:rPr lang="de-DE" sz="1600" dirty="0">
                <a:cs typeface="Arial" panose="020B0604020202020204" pitchFamily="34" charset="0"/>
              </a:rPr>
              <a:t>		</a:t>
            </a:r>
            <a:r>
              <a:rPr lang="de-DE" sz="1100" dirty="0">
                <a:cs typeface="Arial" panose="020B0604020202020204" pitchFamily="34" charset="0"/>
              </a:rPr>
              <a:t>2021. Der Lizenzvertrag ist hier abrufbar: </a:t>
            </a:r>
            <a:r>
              <a:rPr lang="de-DE" sz="1100" dirty="0">
                <a:cs typeface="Arial" panose="020B0604020202020204" pitchFamily="34" charset="0"/>
                <a:hlinkClick r:id="rId5">
                  <a:extLst>
                    <a:ext uri="{A12FA001-AC4F-418D-AE19-62706E023703}">
                      <ahyp:hlinkClr xmlns:ahyp="http://schemas.microsoft.com/office/drawing/2018/hyperlinkcolor" val="tx"/>
                    </a:ext>
                  </a:extLst>
                </a:hlinkClick>
              </a:rPr>
              <a:t>creativecommons.org/licenses/by-sa/4.0/deed.de</a:t>
            </a:r>
            <a:r>
              <a:rPr lang="de-DE" sz="1100" dirty="0">
                <a:cs typeface="Arial" panose="020B0604020202020204" pitchFamily="34" charset="0"/>
              </a:rPr>
              <a:t>. </a:t>
            </a:r>
          </a:p>
          <a:p>
            <a:r>
              <a:rPr lang="de-DE" sz="1100" dirty="0">
                <a:cs typeface="Arial" panose="020B0604020202020204" pitchFamily="34" charset="0"/>
              </a:rPr>
              <a:t>Verwendung von Logos unter Markenrecht. Piktogramme: MS Office 365; lizenzfrei nutzbar mit </a:t>
            </a:r>
            <a:r>
              <a:rPr lang="de-DE" sz="1100" dirty="0">
                <a:cs typeface="Arial" panose="020B0604020202020204" pitchFamily="34" charset="0"/>
                <a:hlinkClick r:id="rId6">
                  <a:extLst>
                    <a:ext uri="{A12FA001-AC4F-418D-AE19-62706E023703}">
                      <ahyp:hlinkClr xmlns:ahyp="http://schemas.microsoft.com/office/drawing/2018/hyperlinkcolor" val="tx"/>
                    </a:ext>
                  </a:extLst>
                </a:hlinkClick>
              </a:rPr>
              <a:t>Genehmigung</a:t>
            </a:r>
            <a:r>
              <a:rPr lang="de-DE" sz="1100" dirty="0">
                <a:cs typeface="Arial" panose="020B0604020202020204" pitchFamily="34" charset="0"/>
              </a:rPr>
              <a:t> von Microsoft.</a:t>
            </a:r>
          </a:p>
          <a:p>
            <a:endParaRPr lang="de-DE" sz="1100" dirty="0">
              <a:cs typeface="Arial" panose="020B0604020202020204" pitchFamily="34" charset="0"/>
            </a:endParaRPr>
          </a:p>
          <a:p>
            <a:endParaRPr lang="de-DE" sz="1100" dirty="0">
              <a:cs typeface="Arial" panose="020B0604020202020204" pitchFamily="34" charset="0"/>
            </a:endParaRPr>
          </a:p>
          <a:p>
            <a:endParaRPr lang="de-DE" dirty="0"/>
          </a:p>
        </p:txBody>
      </p:sp>
      <p:pic>
        <p:nvPicPr>
          <p:cNvPr id="12" name="Grafik 11" descr="Logo zur CC BY-SA Lizenz&#10;&#10;https://creativecommons.org/licenses/by-sa/4.0/">
            <a:hlinkClick r:id="rId5" tooltip="Website creative commons Lizenz"/>
            <a:extLst>
              <a:ext uri="{FF2B5EF4-FFF2-40B4-BE49-F238E27FC236}">
                <a16:creationId xmlns:a16="http://schemas.microsoft.com/office/drawing/2014/main" id="{DE236F61-A570-4FA2-A897-57A86FD00F9B}"/>
              </a:ext>
            </a:extLst>
          </p:cNvPr>
          <p:cNvPicPr>
            <a:picLocks noChangeAspect="1"/>
          </p:cNvPicPr>
          <p:nvPr/>
        </p:nvPicPr>
        <p:blipFill>
          <a:blip r:embed="rId7"/>
          <a:stretch>
            <a:fillRect/>
          </a:stretch>
        </p:blipFill>
        <p:spPr>
          <a:xfrm>
            <a:off x="5887443" y="1962998"/>
            <a:ext cx="1766456" cy="607219"/>
          </a:xfrm>
          <a:prstGeom prst="rect">
            <a:avLst/>
          </a:prstGeom>
        </p:spPr>
      </p:pic>
      <p:pic>
        <p:nvPicPr>
          <p:cNvPr id="4" name="Grafik 3" descr="Logos der Verbundpartner des Projekts IDiT: BFW Köln, Technische Hochschule Köln, Hochschule Niederrhein">
            <a:extLst>
              <a:ext uri="{FF2B5EF4-FFF2-40B4-BE49-F238E27FC236}">
                <a16:creationId xmlns:a16="http://schemas.microsoft.com/office/drawing/2014/main" id="{236F6B58-55CB-304C-86FC-038D1B064274}"/>
              </a:ext>
            </a:extLst>
          </p:cNvPr>
          <p:cNvPicPr>
            <a:picLocks noChangeAspect="1"/>
          </p:cNvPicPr>
          <p:nvPr/>
        </p:nvPicPr>
        <p:blipFill>
          <a:blip r:embed="rId8"/>
          <a:stretch>
            <a:fillRect/>
          </a:stretch>
        </p:blipFill>
        <p:spPr>
          <a:xfrm>
            <a:off x="5887443" y="3225498"/>
            <a:ext cx="5183731" cy="851636"/>
          </a:xfrm>
          <a:prstGeom prst="rect">
            <a:avLst/>
          </a:prstGeom>
        </p:spPr>
      </p:pic>
      <p:pic>
        <p:nvPicPr>
          <p:cNvPr id="19" name="Grafik 18" descr="Logos der Geldgeber: Bundesministerium für Bildung und Forschung, Europäischer Sozialfonds, Europäische Union und Slogan: Zusammen, Zukunft, Gestalten.">
            <a:extLst>
              <a:ext uri="{FF2B5EF4-FFF2-40B4-BE49-F238E27FC236}">
                <a16:creationId xmlns:a16="http://schemas.microsoft.com/office/drawing/2014/main" id="{EE2D00EC-AEAB-A54B-AAEF-26A81BD50672}"/>
              </a:ext>
            </a:extLst>
          </p:cNvPr>
          <p:cNvPicPr>
            <a:picLocks noChangeAspect="1"/>
          </p:cNvPicPr>
          <p:nvPr/>
        </p:nvPicPr>
        <p:blipFill>
          <a:blip r:embed="rId9"/>
          <a:stretch>
            <a:fillRect/>
          </a:stretch>
        </p:blipFill>
        <p:spPr>
          <a:xfrm>
            <a:off x="777452" y="4732415"/>
            <a:ext cx="10576348" cy="2031365"/>
          </a:xfrm>
          <a:prstGeom prst="rect">
            <a:avLst/>
          </a:prstGeom>
        </p:spPr>
      </p:pic>
    </p:spTree>
    <p:extLst>
      <p:ext uri="{BB962C8B-B14F-4D97-AF65-F5344CB8AC3E}">
        <p14:creationId xmlns:p14="http://schemas.microsoft.com/office/powerpoint/2010/main" val="354938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EBD29D-4026-5244-968C-93DDE75AC199}"/>
              </a:ext>
              <a:ext uri="{C183D7F6-B498-43B3-948B-1728B52AA6E4}">
                <adec:decorative xmlns:adec="http://schemas.microsoft.com/office/drawing/2017/decorative" val="1"/>
              </a:ext>
            </a:extLst>
          </p:cNvPr>
          <p:cNvPicPr>
            <a:picLocks noChangeAspect="1"/>
          </p:cNvPicPr>
          <p:nvPr/>
        </p:nvPicPr>
        <p:blipFill rotWithShape="1">
          <a:blip r:embed="rId3"/>
          <a:srcRect l="6580" r="4511"/>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2" name="Titel 1">
            <a:extLst>
              <a:ext uri="{FF2B5EF4-FFF2-40B4-BE49-F238E27FC236}">
                <a16:creationId xmlns:a16="http://schemas.microsoft.com/office/drawing/2014/main" id="{BA98F20C-EDC8-FF45-B0C5-DC154D5F319D}"/>
              </a:ext>
            </a:extLst>
          </p:cNvPr>
          <p:cNvSpPr>
            <a:spLocks noGrp="1"/>
          </p:cNvSpPr>
          <p:nvPr>
            <p:ph type="title"/>
          </p:nvPr>
        </p:nvSpPr>
        <p:spPr>
          <a:xfrm>
            <a:off x="158262" y="2766218"/>
            <a:ext cx="10515600" cy="1325563"/>
          </a:xfrm>
        </p:spPr>
        <p:txBody>
          <a:bodyPr/>
          <a:lstStyle/>
          <a:p>
            <a:pPr algn="r"/>
            <a:r>
              <a:rPr lang="de-DE" dirty="0"/>
              <a:t>Dürfen</a:t>
            </a:r>
            <a:r>
              <a:rPr lang="de-DE" baseline="0" dirty="0"/>
              <a:t> Sie das?</a:t>
            </a:r>
            <a:endParaRPr lang="de-DE" dirty="0"/>
          </a:p>
        </p:txBody>
      </p:sp>
      <p:sp>
        <p:nvSpPr>
          <p:cNvPr id="4" name="Textfeld 3">
            <a:extLst>
              <a:ext uri="{FF2B5EF4-FFF2-40B4-BE49-F238E27FC236}">
                <a16:creationId xmlns:a16="http://schemas.microsoft.com/office/drawing/2014/main" id="{5E4112E0-BE6C-5A43-A256-0066E5462336}"/>
              </a:ext>
            </a:extLst>
          </p:cNvPr>
          <p:cNvSpPr txBox="1"/>
          <p:nvPr/>
        </p:nvSpPr>
        <p:spPr>
          <a:xfrm>
            <a:off x="3782627" y="6344951"/>
            <a:ext cx="2313373" cy="276999"/>
          </a:xfrm>
          <a:prstGeom prst="rect">
            <a:avLst/>
          </a:prstGeom>
          <a:noFill/>
        </p:spPr>
        <p:txBody>
          <a:bodyPr wrap="square" rtlCol="0">
            <a:spAutoFit/>
          </a:bodyPr>
          <a:lstStyle/>
          <a:p>
            <a:r>
              <a:rPr lang="de-DE" sz="1200" dirty="0"/>
              <a:t>Symbolbild: Frage (Quelle 2)</a:t>
            </a:r>
          </a:p>
        </p:txBody>
      </p:sp>
      <p:sp>
        <p:nvSpPr>
          <p:cNvPr id="3" name="Foliennummernplatzhalter 2">
            <a:extLst>
              <a:ext uri="{FF2B5EF4-FFF2-40B4-BE49-F238E27FC236}">
                <a16:creationId xmlns:a16="http://schemas.microsoft.com/office/drawing/2014/main" id="{1602894F-11BD-0F4B-916B-039F7CD2CE6A}"/>
              </a:ext>
            </a:extLst>
          </p:cNvPr>
          <p:cNvSpPr>
            <a:spLocks noGrp="1"/>
          </p:cNvSpPr>
          <p:nvPr>
            <p:ph type="sldNum" sz="quarter" idx="12"/>
          </p:nvPr>
        </p:nvSpPr>
        <p:spPr/>
        <p:txBody>
          <a:bodyPr/>
          <a:lstStyle/>
          <a:p>
            <a:fld id="{19EC44A9-C025-4548-A87B-11EB58F8F283}" type="slidenum">
              <a:rPr lang="de-DE" smtClean="0"/>
              <a:t>3</a:t>
            </a:fld>
            <a:endParaRPr lang="de-DE" dirty="0"/>
          </a:p>
        </p:txBody>
      </p:sp>
    </p:spTree>
    <p:extLst>
      <p:ext uri="{BB962C8B-B14F-4D97-AF65-F5344CB8AC3E}">
        <p14:creationId xmlns:p14="http://schemas.microsoft.com/office/powerpoint/2010/main" val="1125059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1FC3B4B-4208-0844-9BAC-9DF6F3003070}"/>
              </a:ext>
            </a:extLst>
          </p:cNvPr>
          <p:cNvSpPr>
            <a:spLocks noGrp="1"/>
          </p:cNvSpPr>
          <p:nvPr>
            <p:ph type="title"/>
          </p:nvPr>
        </p:nvSpPr>
        <p:spPr>
          <a:xfrm>
            <a:off x="640080" y="325369"/>
            <a:ext cx="4548146" cy="1956841"/>
          </a:xfrm>
        </p:spPr>
        <p:txBody>
          <a:bodyPr anchor="b">
            <a:normAutofit/>
          </a:bodyPr>
          <a:lstStyle/>
          <a:p>
            <a:r>
              <a:rPr lang="de-DE" sz="5400" dirty="0"/>
              <a:t>Urheberrecht: Definition</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E5BEEE5A-0B2C-B348-93F4-0ABC32EB26BE}"/>
              </a:ext>
            </a:extLst>
          </p:cNvPr>
          <p:cNvSpPr>
            <a:spLocks noGrp="1"/>
          </p:cNvSpPr>
          <p:nvPr>
            <p:ph idx="1"/>
          </p:nvPr>
        </p:nvSpPr>
        <p:spPr>
          <a:xfrm>
            <a:off x="640080" y="2872899"/>
            <a:ext cx="4243589" cy="3320668"/>
          </a:xfrm>
        </p:spPr>
        <p:txBody>
          <a:bodyPr>
            <a:normAutofit/>
          </a:bodyPr>
          <a:lstStyle/>
          <a:p>
            <a:pPr marL="0" indent="0">
              <a:buNone/>
            </a:pPr>
            <a:r>
              <a:rPr lang="de-DE" sz="2000" dirty="0"/>
              <a:t>Das Urheberrecht befasst sich „mit der juristischen Beziehung zwischen dem Urheber und seinem Werk. Ziel dieses Rechtsgebietes ist es, die Rechte an der eigenen Schöpfung zu schützen und eine angemessene finanzielle Vergütung zu ermöglichen.“ (Quelle 4)</a:t>
            </a:r>
          </a:p>
          <a:p>
            <a:pPr marL="0" indent="0">
              <a:buNone/>
            </a:pPr>
            <a:endParaRPr lang="de-DE" sz="2000" dirty="0"/>
          </a:p>
          <a:p>
            <a:pPr marL="0" indent="0">
              <a:buNone/>
            </a:pPr>
            <a:endParaRPr lang="de-DE" sz="2000" dirty="0"/>
          </a:p>
          <a:p>
            <a:endParaRPr lang="de-DE" sz="2000" dirty="0"/>
          </a:p>
        </p:txBody>
      </p:sp>
      <p:pic>
        <p:nvPicPr>
          <p:cNvPr id="5" name="Grafik 4">
            <a:extLst>
              <a:ext uri="{FF2B5EF4-FFF2-40B4-BE49-F238E27FC236}">
                <a16:creationId xmlns:a16="http://schemas.microsoft.com/office/drawing/2014/main" id="{2CACBB6F-2547-3D44-9E5D-69AEB3305D90}"/>
              </a:ext>
              <a:ext uri="{C183D7F6-B498-43B3-948B-1728B52AA6E4}">
                <adec:decorative xmlns:adec="http://schemas.microsoft.com/office/drawing/2017/decorative" val="1"/>
              </a:ext>
            </a:extLst>
          </p:cNvPr>
          <p:cNvPicPr>
            <a:picLocks noChangeAspect="1"/>
          </p:cNvPicPr>
          <p:nvPr/>
        </p:nvPicPr>
        <p:blipFill rotWithShape="1">
          <a:blip r:embed="rId3"/>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feld 6">
            <a:extLst>
              <a:ext uri="{FF2B5EF4-FFF2-40B4-BE49-F238E27FC236}">
                <a16:creationId xmlns:a16="http://schemas.microsoft.com/office/drawing/2014/main" id="{90A0E80D-F64B-F546-A4E1-2A23DF9F5A9E}"/>
              </a:ext>
            </a:extLst>
          </p:cNvPr>
          <p:cNvSpPr txBox="1"/>
          <p:nvPr/>
        </p:nvSpPr>
        <p:spPr>
          <a:xfrm>
            <a:off x="6712005" y="6457767"/>
            <a:ext cx="3270195" cy="276999"/>
          </a:xfrm>
          <a:prstGeom prst="rect">
            <a:avLst/>
          </a:prstGeom>
          <a:noFill/>
        </p:spPr>
        <p:txBody>
          <a:bodyPr wrap="square" rtlCol="0">
            <a:spAutoFit/>
          </a:bodyPr>
          <a:lstStyle/>
          <a:p>
            <a:r>
              <a:rPr lang="de-DE" sz="1200" dirty="0"/>
              <a:t>Symbolbild: Schutz von Ideen (Quelle 3)</a:t>
            </a:r>
          </a:p>
        </p:txBody>
      </p:sp>
      <p:sp>
        <p:nvSpPr>
          <p:cNvPr id="4" name="Foliennummernplatzhalter 3">
            <a:extLst>
              <a:ext uri="{FF2B5EF4-FFF2-40B4-BE49-F238E27FC236}">
                <a16:creationId xmlns:a16="http://schemas.microsoft.com/office/drawing/2014/main" id="{0583F785-F604-7C42-BD29-35DB10C5C00E}"/>
              </a:ext>
            </a:extLst>
          </p:cNvPr>
          <p:cNvSpPr>
            <a:spLocks noGrp="1"/>
          </p:cNvSpPr>
          <p:nvPr>
            <p:ph type="sldNum" sz="quarter" idx="12"/>
          </p:nvPr>
        </p:nvSpPr>
        <p:spPr/>
        <p:txBody>
          <a:bodyPr/>
          <a:lstStyle/>
          <a:p>
            <a:fld id="{19EC44A9-C025-4548-A87B-11EB58F8F283}" type="slidenum">
              <a:rPr lang="de-DE" smtClean="0"/>
              <a:t>4</a:t>
            </a:fld>
            <a:endParaRPr lang="de-DE" dirty="0"/>
          </a:p>
        </p:txBody>
      </p:sp>
    </p:spTree>
    <p:extLst>
      <p:ext uri="{BB962C8B-B14F-4D97-AF65-F5344CB8AC3E}">
        <p14:creationId xmlns:p14="http://schemas.microsoft.com/office/powerpoint/2010/main" val="3789528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hidden="1">
            <a:extLst>
              <a:ext uri="{FF2B5EF4-FFF2-40B4-BE49-F238E27FC236}">
                <a16:creationId xmlns:a16="http://schemas.microsoft.com/office/drawing/2014/main" id="{FF93924A-10DF-4647-8C7A-115C01757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1F532D65-9ADC-3C44-9C05-4F95993CF450}"/>
              </a:ext>
            </a:extLst>
          </p:cNvPr>
          <p:cNvSpPr>
            <a:spLocks noGrp="1"/>
          </p:cNvSpPr>
          <p:nvPr>
            <p:ph type="title"/>
          </p:nvPr>
        </p:nvSpPr>
        <p:spPr>
          <a:xfrm>
            <a:off x="6567947" y="106433"/>
            <a:ext cx="4785851" cy="1671567"/>
          </a:xfrm>
        </p:spPr>
        <p:txBody>
          <a:bodyPr>
            <a:normAutofit/>
          </a:bodyPr>
          <a:lstStyle/>
          <a:p>
            <a:r>
              <a:rPr lang="de-DE" sz="4000" dirty="0"/>
              <a:t>Urheberrecht: Grundlagen </a:t>
            </a:r>
            <a:r>
              <a:rPr lang="de-DE" sz="1300" dirty="0"/>
              <a:t>(Quelle 4)</a:t>
            </a:r>
          </a:p>
        </p:txBody>
      </p:sp>
      <p:pic>
        <p:nvPicPr>
          <p:cNvPr id="22" name="Grafik 21">
            <a:extLst>
              <a:ext uri="{FF2B5EF4-FFF2-40B4-BE49-F238E27FC236}">
                <a16:creationId xmlns:a16="http://schemas.microsoft.com/office/drawing/2014/main" id="{BF9BF306-652A-ED48-9CA4-4FD5695EC93C}"/>
              </a:ext>
              <a:ext uri="{C183D7F6-B498-43B3-948B-1728B52AA6E4}">
                <adec:decorative xmlns:adec="http://schemas.microsoft.com/office/drawing/2017/decorative" val="1"/>
              </a:ext>
            </a:extLst>
          </p:cNvPr>
          <p:cNvPicPr>
            <a:picLocks noChangeAspect="1"/>
          </p:cNvPicPr>
          <p:nvPr/>
        </p:nvPicPr>
        <p:blipFill rotWithShape="1">
          <a:blip r:embed="rId3"/>
          <a:srcRect r="3" b="11931"/>
          <a:stretch/>
        </p:blipFill>
        <p:spPr>
          <a:xfrm>
            <a:off x="-1" y="10"/>
            <a:ext cx="3003123" cy="1679499"/>
          </a:xfrm>
          <a:prstGeom prst="rect">
            <a:avLst/>
          </a:prstGeom>
        </p:spPr>
      </p:pic>
      <p:pic>
        <p:nvPicPr>
          <p:cNvPr id="24" name="Grafik 23">
            <a:extLst>
              <a:ext uri="{FF2B5EF4-FFF2-40B4-BE49-F238E27FC236}">
                <a16:creationId xmlns:a16="http://schemas.microsoft.com/office/drawing/2014/main" id="{E344A06D-88CB-7342-8C86-98453DE205EB}"/>
              </a:ext>
              <a:ext uri="{C183D7F6-B498-43B3-948B-1728B52AA6E4}">
                <adec:decorative xmlns:adec="http://schemas.microsoft.com/office/drawing/2017/decorative" val="1"/>
              </a:ext>
            </a:extLst>
          </p:cNvPr>
          <p:cNvPicPr>
            <a:picLocks noChangeAspect="1"/>
          </p:cNvPicPr>
          <p:nvPr/>
        </p:nvPicPr>
        <p:blipFill rotWithShape="1">
          <a:blip r:embed="rId4"/>
          <a:srcRect l="86" r="6114" b="2"/>
          <a:stretch/>
        </p:blipFill>
        <p:spPr>
          <a:xfrm>
            <a:off x="20" y="1843285"/>
            <a:ext cx="3003103" cy="2064985"/>
          </a:xfrm>
          <a:prstGeom prst="rect">
            <a:avLst/>
          </a:prstGeom>
        </p:spPr>
      </p:pic>
      <p:pic>
        <p:nvPicPr>
          <p:cNvPr id="80" name="Grafik 79">
            <a:extLst>
              <a:ext uri="{FF2B5EF4-FFF2-40B4-BE49-F238E27FC236}">
                <a16:creationId xmlns:a16="http://schemas.microsoft.com/office/drawing/2014/main" id="{570485B8-93B4-794E-BBC0-46F82E6E0902}"/>
              </a:ext>
              <a:ext uri="{C183D7F6-B498-43B3-948B-1728B52AA6E4}">
                <adec:decorative xmlns:adec="http://schemas.microsoft.com/office/drawing/2017/decorative" val="1"/>
              </a:ext>
            </a:extLst>
          </p:cNvPr>
          <p:cNvPicPr>
            <a:picLocks noChangeAspect="1"/>
          </p:cNvPicPr>
          <p:nvPr/>
        </p:nvPicPr>
        <p:blipFill>
          <a:blip r:embed="rId5"/>
          <a:srcRect l="18695" r="18695"/>
          <a:stretch/>
        </p:blipFill>
        <p:spPr>
          <a:xfrm>
            <a:off x="-1" y="4079988"/>
            <a:ext cx="3003123" cy="2778013"/>
          </a:xfrm>
          <a:prstGeom prst="rect">
            <a:avLst/>
          </a:prstGeom>
        </p:spPr>
      </p:pic>
      <p:pic>
        <p:nvPicPr>
          <p:cNvPr id="41" name="Grafik 40">
            <a:extLst>
              <a:ext uri="{FF2B5EF4-FFF2-40B4-BE49-F238E27FC236}">
                <a16:creationId xmlns:a16="http://schemas.microsoft.com/office/drawing/2014/main" id="{0D6AB025-8685-4C49-B2B8-4DE9ABFA9221}"/>
              </a:ext>
              <a:ext uri="{C183D7F6-B498-43B3-948B-1728B52AA6E4}">
                <adec:decorative xmlns:adec="http://schemas.microsoft.com/office/drawing/2017/decorative" val="1"/>
              </a:ext>
            </a:extLst>
          </p:cNvPr>
          <p:cNvPicPr>
            <a:picLocks noChangeAspect="1"/>
          </p:cNvPicPr>
          <p:nvPr/>
        </p:nvPicPr>
        <p:blipFill rotWithShape="1">
          <a:blip r:embed="rId6"/>
          <a:srcRect l="1000" r="11500" b="5"/>
          <a:stretch/>
        </p:blipFill>
        <p:spPr>
          <a:xfrm>
            <a:off x="3180257" y="1"/>
            <a:ext cx="3016307" cy="2223338"/>
          </a:xfrm>
          <a:prstGeom prst="rect">
            <a:avLst/>
          </a:prstGeom>
        </p:spPr>
      </p:pic>
      <p:pic>
        <p:nvPicPr>
          <p:cNvPr id="46" name="Grafik 45">
            <a:extLst>
              <a:ext uri="{FF2B5EF4-FFF2-40B4-BE49-F238E27FC236}">
                <a16:creationId xmlns:a16="http://schemas.microsoft.com/office/drawing/2014/main" id="{EBF41372-7495-1449-9569-A2875CF3E6B6}"/>
              </a:ext>
              <a:ext uri="{C183D7F6-B498-43B3-948B-1728B52AA6E4}">
                <adec:decorative xmlns:adec="http://schemas.microsoft.com/office/drawing/2017/decorative" val="1"/>
              </a:ext>
            </a:extLst>
          </p:cNvPr>
          <p:cNvPicPr>
            <a:picLocks noChangeAspect="1"/>
          </p:cNvPicPr>
          <p:nvPr/>
        </p:nvPicPr>
        <p:blipFill rotWithShape="1">
          <a:blip r:embed="rId7"/>
          <a:srcRect l="11635" r="1289" b="4"/>
          <a:stretch/>
        </p:blipFill>
        <p:spPr>
          <a:xfrm>
            <a:off x="3180256" y="2384215"/>
            <a:ext cx="3016307" cy="2234180"/>
          </a:xfrm>
          <a:prstGeom prst="rect">
            <a:avLst/>
          </a:prstGeom>
        </p:spPr>
      </p:pic>
      <p:pic>
        <p:nvPicPr>
          <p:cNvPr id="28" name="Grafik 27">
            <a:extLst>
              <a:ext uri="{FF2B5EF4-FFF2-40B4-BE49-F238E27FC236}">
                <a16:creationId xmlns:a16="http://schemas.microsoft.com/office/drawing/2014/main" id="{337A1B11-F788-584D-A7F6-4F0E69528643}"/>
              </a:ext>
              <a:ext uri="{C183D7F6-B498-43B3-948B-1728B52AA6E4}">
                <adec:decorative xmlns:adec="http://schemas.microsoft.com/office/drawing/2017/decorative" val="1"/>
              </a:ext>
            </a:extLst>
          </p:cNvPr>
          <p:cNvPicPr>
            <a:picLocks noChangeAspect="1"/>
          </p:cNvPicPr>
          <p:nvPr/>
        </p:nvPicPr>
        <p:blipFill rotWithShape="1">
          <a:blip r:embed="rId8"/>
          <a:srcRect l="5918" r="-1" b="-1"/>
          <a:stretch/>
        </p:blipFill>
        <p:spPr>
          <a:xfrm>
            <a:off x="3180257" y="4790113"/>
            <a:ext cx="3016307" cy="2067887"/>
          </a:xfrm>
          <a:prstGeom prst="rect">
            <a:avLst/>
          </a:prstGeom>
        </p:spPr>
      </p:pic>
      <p:sp>
        <p:nvSpPr>
          <p:cNvPr id="3" name="Inhaltsplatzhalter 2">
            <a:extLst>
              <a:ext uri="{FF2B5EF4-FFF2-40B4-BE49-F238E27FC236}">
                <a16:creationId xmlns:a16="http://schemas.microsoft.com/office/drawing/2014/main" id="{37D9FAEB-689E-CA4D-9989-85812DD34BA9}"/>
              </a:ext>
            </a:extLst>
          </p:cNvPr>
          <p:cNvSpPr>
            <a:spLocks noGrp="1"/>
          </p:cNvSpPr>
          <p:nvPr>
            <p:ph idx="1"/>
          </p:nvPr>
        </p:nvSpPr>
        <p:spPr>
          <a:xfrm>
            <a:off x="6567947" y="1679509"/>
            <a:ext cx="5302320" cy="4992224"/>
          </a:xfrm>
        </p:spPr>
        <p:txBody>
          <a:bodyPr>
            <a:normAutofit fontScale="92500"/>
          </a:bodyPr>
          <a:lstStyle/>
          <a:p>
            <a:r>
              <a:rPr lang="de-DE" sz="2200" dirty="0"/>
              <a:t>Urheber:in = Schöpfer:in eines Werks, Inhaber:in des Urheberrechts. Urheber:innen entscheiden über die Verwertung ihres Werkes.</a:t>
            </a:r>
          </a:p>
          <a:p>
            <a:r>
              <a:rPr lang="de-DE" sz="2200" dirty="0"/>
              <a:t>Urheberrecht entsteht automatisch, muss nicht angemeldet werden, muss nicht ausgewiesen sein. </a:t>
            </a:r>
          </a:p>
          <a:p>
            <a:r>
              <a:rPr lang="de-DE" sz="2200" dirty="0"/>
              <a:t>Urheberrechtlich geschützte Werke können sein: Texte, Bilder, Musikstücke, Videos/Filme, Sendungen, Spiele, Rezepte, Programme etc.</a:t>
            </a:r>
          </a:p>
          <a:p>
            <a:r>
              <a:rPr lang="de-DE" sz="2200" dirty="0"/>
              <a:t>Voraussetzung: Werk ist durch menschliches Schaffen entstanden, durch die menschliche Sinne wahrnehmbar, ist neu/eine kreative Leistung, Ausdruck der Persönlichkeit.</a:t>
            </a:r>
          </a:p>
          <a:p>
            <a:endParaRPr lang="de-DE" sz="1700" dirty="0"/>
          </a:p>
        </p:txBody>
      </p:sp>
      <p:sp>
        <p:nvSpPr>
          <p:cNvPr id="11" name="Textfeld 10">
            <a:extLst>
              <a:ext uri="{FF2B5EF4-FFF2-40B4-BE49-F238E27FC236}">
                <a16:creationId xmlns:a16="http://schemas.microsoft.com/office/drawing/2014/main" id="{E1C51A69-0A3A-804E-A10E-EDA53514A310}"/>
              </a:ext>
            </a:extLst>
          </p:cNvPr>
          <p:cNvSpPr txBox="1"/>
          <p:nvPr/>
        </p:nvSpPr>
        <p:spPr>
          <a:xfrm>
            <a:off x="155490" y="6538912"/>
            <a:ext cx="4326285" cy="276999"/>
          </a:xfrm>
          <a:prstGeom prst="rect">
            <a:avLst/>
          </a:prstGeom>
          <a:noFill/>
        </p:spPr>
        <p:txBody>
          <a:bodyPr wrap="square" rtlCol="0">
            <a:spAutoFit/>
          </a:bodyPr>
          <a:lstStyle/>
          <a:p>
            <a:r>
              <a:rPr lang="de-DE" sz="1200" dirty="0"/>
              <a:t>Symbolbilder: Bereiche des Urheberrechts (Quellen 5-10)</a:t>
            </a:r>
          </a:p>
        </p:txBody>
      </p:sp>
      <p:sp>
        <p:nvSpPr>
          <p:cNvPr id="4" name="Foliennummernplatzhalter 3">
            <a:extLst>
              <a:ext uri="{FF2B5EF4-FFF2-40B4-BE49-F238E27FC236}">
                <a16:creationId xmlns:a16="http://schemas.microsoft.com/office/drawing/2014/main" id="{91665CF5-BFCA-194A-95E3-866770B2D676}"/>
              </a:ext>
            </a:extLst>
          </p:cNvPr>
          <p:cNvSpPr>
            <a:spLocks noGrp="1"/>
          </p:cNvSpPr>
          <p:nvPr>
            <p:ph type="sldNum" sz="quarter" idx="12"/>
          </p:nvPr>
        </p:nvSpPr>
        <p:spPr/>
        <p:txBody>
          <a:bodyPr/>
          <a:lstStyle/>
          <a:p>
            <a:fld id="{19EC44A9-C025-4548-A87B-11EB58F8F283}" type="slidenum">
              <a:rPr lang="de-DE" smtClean="0"/>
              <a:t>5</a:t>
            </a:fld>
            <a:endParaRPr lang="de-DE" dirty="0"/>
          </a:p>
        </p:txBody>
      </p:sp>
    </p:spTree>
    <p:extLst>
      <p:ext uri="{BB962C8B-B14F-4D97-AF65-F5344CB8AC3E}">
        <p14:creationId xmlns:p14="http://schemas.microsoft.com/office/powerpoint/2010/main" val="2324902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86E63C47-EE46-FA4F-9832-B637399AA60D}"/>
              </a:ext>
            </a:extLst>
          </p:cNvPr>
          <p:cNvSpPr>
            <a:spLocks noGrp="1"/>
          </p:cNvSpPr>
          <p:nvPr>
            <p:ph type="title"/>
          </p:nvPr>
        </p:nvSpPr>
        <p:spPr>
          <a:xfrm>
            <a:off x="630936" y="640080"/>
            <a:ext cx="4818888" cy="1481328"/>
          </a:xfrm>
        </p:spPr>
        <p:txBody>
          <a:bodyPr anchor="b">
            <a:normAutofit/>
          </a:bodyPr>
          <a:lstStyle/>
          <a:p>
            <a:r>
              <a:rPr lang="de-DE" sz="5400" dirty="0"/>
              <a:t>Merksatz</a:t>
            </a:r>
          </a:p>
        </p:txBody>
      </p:sp>
      <p:sp>
        <p:nvSpPr>
          <p:cNvPr id="5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Inhaltsplatzhalter 2">
            <a:extLst>
              <a:ext uri="{FF2B5EF4-FFF2-40B4-BE49-F238E27FC236}">
                <a16:creationId xmlns:a16="http://schemas.microsoft.com/office/drawing/2014/main" id="{052F799D-16CC-0048-9397-C4EF19FA1173}"/>
              </a:ext>
            </a:extLst>
          </p:cNvPr>
          <p:cNvSpPr>
            <a:spLocks noGrp="1"/>
          </p:cNvSpPr>
          <p:nvPr>
            <p:ph idx="1"/>
          </p:nvPr>
        </p:nvSpPr>
        <p:spPr>
          <a:xfrm>
            <a:off x="630936" y="2660904"/>
            <a:ext cx="4818888" cy="3547872"/>
          </a:xfrm>
        </p:spPr>
        <p:txBody>
          <a:bodyPr anchor="t">
            <a:normAutofit/>
          </a:bodyPr>
          <a:lstStyle/>
          <a:p>
            <a:pPr marL="0" indent="0">
              <a:buNone/>
            </a:pPr>
            <a:r>
              <a:rPr lang="de-DE" sz="2200" dirty="0"/>
              <a:t>Für Nutzung außerhalb des privaten Bereichs dürfen urheberrechtlich geschützte Materialien ohne Zustimmung des/der Urheber:in nicht verwendet werden.</a:t>
            </a:r>
          </a:p>
          <a:p>
            <a:pPr marL="0" indent="0">
              <a:buNone/>
            </a:pPr>
            <a:endParaRPr lang="de-DE" sz="2200" dirty="0"/>
          </a:p>
        </p:txBody>
      </p:sp>
      <p:sp>
        <p:nvSpPr>
          <p:cNvPr id="8" name="Textfeld 7">
            <a:extLst>
              <a:ext uri="{FF2B5EF4-FFF2-40B4-BE49-F238E27FC236}">
                <a16:creationId xmlns:a16="http://schemas.microsoft.com/office/drawing/2014/main" id="{87DB8AE8-5468-CE47-BE76-3B9DA6558C1E}"/>
              </a:ext>
            </a:extLst>
          </p:cNvPr>
          <p:cNvSpPr txBox="1"/>
          <p:nvPr/>
        </p:nvSpPr>
        <p:spPr>
          <a:xfrm>
            <a:off x="838200" y="6400412"/>
            <a:ext cx="2313373" cy="276999"/>
          </a:xfrm>
          <a:prstGeom prst="rect">
            <a:avLst/>
          </a:prstGeom>
          <a:noFill/>
        </p:spPr>
        <p:txBody>
          <a:bodyPr wrap="square" rtlCol="0">
            <a:spAutoFit/>
          </a:bodyPr>
          <a:lstStyle/>
          <a:p>
            <a:r>
              <a:rPr lang="de-DE" sz="1200" dirty="0"/>
              <a:t>Quelle 11</a:t>
            </a:r>
          </a:p>
        </p:txBody>
      </p:sp>
      <p:pic>
        <p:nvPicPr>
          <p:cNvPr id="7" name="Grafik 6" descr="Glühbirne und Zahnrad mit einfarbiger Füllung">
            <a:extLst>
              <a:ext uri="{FF2B5EF4-FFF2-40B4-BE49-F238E27FC236}">
                <a16:creationId xmlns:a16="http://schemas.microsoft.com/office/drawing/2014/main" id="{139ED827-C2C0-9844-BBD3-B0EEAD82F7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99048" y="699516"/>
            <a:ext cx="5458968" cy="5458968"/>
          </a:xfrm>
          <a:prstGeom prst="rect">
            <a:avLst/>
          </a:prstGeom>
        </p:spPr>
      </p:pic>
      <p:sp>
        <p:nvSpPr>
          <p:cNvPr id="4" name="Foliennummernplatzhalter 3">
            <a:extLst>
              <a:ext uri="{FF2B5EF4-FFF2-40B4-BE49-F238E27FC236}">
                <a16:creationId xmlns:a16="http://schemas.microsoft.com/office/drawing/2014/main" id="{C1183972-FE56-5240-85A5-B00147CB8FB8}"/>
              </a:ext>
            </a:extLst>
          </p:cNvPr>
          <p:cNvSpPr>
            <a:spLocks noGrp="1"/>
          </p:cNvSpPr>
          <p:nvPr>
            <p:ph type="sldNum" sz="quarter" idx="12"/>
          </p:nvPr>
        </p:nvSpPr>
        <p:spPr/>
        <p:txBody>
          <a:bodyPr/>
          <a:lstStyle/>
          <a:p>
            <a:fld id="{19EC44A9-C025-4548-A87B-11EB58F8F283}" type="slidenum">
              <a:rPr lang="de-DE" smtClean="0"/>
              <a:t>6</a:t>
            </a:fld>
            <a:endParaRPr lang="de-DE" dirty="0"/>
          </a:p>
        </p:txBody>
      </p:sp>
    </p:spTree>
    <p:extLst>
      <p:ext uri="{BB962C8B-B14F-4D97-AF65-F5344CB8AC3E}">
        <p14:creationId xmlns:p14="http://schemas.microsoft.com/office/powerpoint/2010/main" val="1129954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1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dirty="0"/>
          </a:p>
        </p:txBody>
      </p:sp>
      <p:sp>
        <p:nvSpPr>
          <p:cNvPr id="2" name="Titel 1">
            <a:extLst>
              <a:ext uri="{FF2B5EF4-FFF2-40B4-BE49-F238E27FC236}">
                <a16:creationId xmlns:a16="http://schemas.microsoft.com/office/drawing/2014/main" id="{BFD37CD1-E9B2-B14D-A7B1-71A86CC60215}"/>
              </a:ext>
            </a:extLst>
          </p:cNvPr>
          <p:cNvSpPr>
            <a:spLocks noGrp="1"/>
          </p:cNvSpPr>
          <p:nvPr>
            <p:ph type="title"/>
          </p:nvPr>
        </p:nvSpPr>
        <p:spPr>
          <a:xfrm>
            <a:off x="841246" y="1097101"/>
            <a:ext cx="3644489" cy="2414488"/>
          </a:xfrm>
        </p:spPr>
        <p:txBody>
          <a:bodyPr anchor="t">
            <a:normAutofit/>
          </a:bodyPr>
          <a:lstStyle/>
          <a:p>
            <a:r>
              <a:rPr lang="de-DE" sz="4600" dirty="0">
                <a:solidFill>
                  <a:srgbClr val="FFFFFF"/>
                </a:solidFill>
              </a:rPr>
              <a:t>Inhalte unter freien Lizenzen</a:t>
            </a:r>
          </a:p>
        </p:txBody>
      </p:sp>
      <p:sp>
        <p:nvSpPr>
          <p:cNvPr id="3" name="Inhaltsplatzhalter 2">
            <a:extLst>
              <a:ext uri="{FF2B5EF4-FFF2-40B4-BE49-F238E27FC236}">
                <a16:creationId xmlns:a16="http://schemas.microsoft.com/office/drawing/2014/main" id="{7037DD0C-0B94-5E48-8550-51A9797A6AED}"/>
              </a:ext>
            </a:extLst>
          </p:cNvPr>
          <p:cNvSpPr>
            <a:spLocks noGrp="1"/>
          </p:cNvSpPr>
          <p:nvPr>
            <p:ph idx="1"/>
          </p:nvPr>
        </p:nvSpPr>
        <p:spPr>
          <a:xfrm>
            <a:off x="6095999" y="882315"/>
            <a:ext cx="5254754" cy="5294647"/>
          </a:xfrm>
        </p:spPr>
        <p:txBody>
          <a:bodyPr>
            <a:normAutofit/>
          </a:bodyPr>
          <a:lstStyle/>
          <a:p>
            <a:r>
              <a:rPr lang="de-DE" sz="2400" dirty="0"/>
              <a:t>Inhalte unter freien Lizenzen kann man kostenfrei legal nutzen.</a:t>
            </a:r>
          </a:p>
          <a:p>
            <a:r>
              <a:rPr lang="de-DE" sz="2400" dirty="0"/>
              <a:t>Sie sind auch urheberrechtlich geschützt, aber von den Urheber:innen mit freien Lizenzen versehen.</a:t>
            </a:r>
          </a:p>
          <a:p>
            <a:r>
              <a:rPr lang="de-DE" sz="2400" dirty="0"/>
              <a:t>Freie Lizenzen: Urheber:innen geben ihre Werke zur Nutzung frei.</a:t>
            </a:r>
          </a:p>
          <a:p>
            <a:r>
              <a:rPr lang="de-DE" sz="2400" dirty="0"/>
              <a:t>Wo und wie findet man Inhalte unter freien Lizenzen?</a:t>
            </a:r>
          </a:p>
          <a:p>
            <a:pPr lvl="1">
              <a:buFont typeface="Wingdings" pitchFamily="2" charset="2"/>
              <a:buChar char="Ø"/>
            </a:pPr>
            <a:r>
              <a:rPr lang="de-DE" dirty="0"/>
              <a:t>Plattformen, die eigene freie Lizenzen haben.</a:t>
            </a:r>
          </a:p>
          <a:p>
            <a:pPr lvl="1">
              <a:buFont typeface="Wingdings" pitchFamily="2" charset="2"/>
              <a:buChar char="Ø"/>
            </a:pPr>
            <a:r>
              <a:rPr lang="de-DE" dirty="0"/>
              <a:t>Suchmaschinen-Filter (meist Creative Commons-Lizenzen).</a:t>
            </a:r>
          </a:p>
        </p:txBody>
      </p:sp>
      <p:sp>
        <p:nvSpPr>
          <p:cNvPr id="4" name="Foliennummernplatzhalter 3">
            <a:extLst>
              <a:ext uri="{FF2B5EF4-FFF2-40B4-BE49-F238E27FC236}">
                <a16:creationId xmlns:a16="http://schemas.microsoft.com/office/drawing/2014/main" id="{0DD87081-908B-BC4C-AB02-7C87EDC6FCBC}"/>
              </a:ext>
            </a:extLst>
          </p:cNvPr>
          <p:cNvSpPr>
            <a:spLocks noGrp="1"/>
          </p:cNvSpPr>
          <p:nvPr>
            <p:ph type="sldNum" sz="quarter" idx="12"/>
          </p:nvPr>
        </p:nvSpPr>
        <p:spPr/>
        <p:txBody>
          <a:bodyPr/>
          <a:lstStyle/>
          <a:p>
            <a:fld id="{19EC44A9-C025-4548-A87B-11EB58F8F283}" type="slidenum">
              <a:rPr lang="de-DE" smtClean="0"/>
              <a:t>7</a:t>
            </a:fld>
            <a:endParaRPr lang="de-DE" dirty="0"/>
          </a:p>
        </p:txBody>
      </p:sp>
    </p:spTree>
    <p:extLst>
      <p:ext uri="{BB962C8B-B14F-4D97-AF65-F5344CB8AC3E}">
        <p14:creationId xmlns:p14="http://schemas.microsoft.com/office/powerpoint/2010/main" val="13604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51BA4DF-2BD4-4EC2-B1DB-B27C8AC718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8487BDF-F0EF-4F4F-8F9A-452A4BB2070D}"/>
              </a:ext>
            </a:extLst>
          </p:cNvPr>
          <p:cNvSpPr>
            <a:spLocks noGrp="1"/>
          </p:cNvSpPr>
          <p:nvPr>
            <p:ph type="title"/>
          </p:nvPr>
        </p:nvSpPr>
        <p:spPr>
          <a:xfrm>
            <a:off x="4553732" y="19543"/>
            <a:ext cx="6798541" cy="1675623"/>
          </a:xfrm>
        </p:spPr>
        <p:txBody>
          <a:bodyPr anchor="b">
            <a:normAutofit fontScale="90000"/>
          </a:bodyPr>
          <a:lstStyle/>
          <a:p>
            <a:r>
              <a:rPr lang="de-DE" sz="4000" dirty="0"/>
              <a:t>Plattformen mit Inhalten unter freien Lizenzen (Beispiele)</a:t>
            </a:r>
          </a:p>
        </p:txBody>
      </p:sp>
      <p:pic>
        <p:nvPicPr>
          <p:cNvPr id="9" name="Grafik 8">
            <a:extLst>
              <a:ext uri="{FF2B5EF4-FFF2-40B4-BE49-F238E27FC236}">
                <a16:creationId xmlns:a16="http://schemas.microsoft.com/office/drawing/2014/main" id="{3F4CAFF9-D3D0-7445-8536-CE1288AEE31E}"/>
              </a:ext>
              <a:ext uri="{C183D7F6-B498-43B3-948B-1728B52AA6E4}">
                <adec:decorative xmlns:adec="http://schemas.microsoft.com/office/drawing/2017/decorative" val="1"/>
              </a:ext>
            </a:extLst>
          </p:cNvPr>
          <p:cNvPicPr>
            <a:picLocks noChangeAspect="1"/>
          </p:cNvPicPr>
          <p:nvPr/>
        </p:nvPicPr>
        <p:blipFill rotWithShape="1">
          <a:blip r:embed="rId3"/>
          <a:srcRect l="31709" r="30506" b="-1"/>
          <a:stretch/>
        </p:blipFill>
        <p:spPr>
          <a:xfrm>
            <a:off x="1" y="10"/>
            <a:ext cx="4196496" cy="6857990"/>
          </a:xfrm>
          <a:prstGeom prst="rect">
            <a:avLst/>
          </a:prstGeom>
          <a:effectLst/>
        </p:spPr>
      </p:pic>
      <p:sp>
        <p:nvSpPr>
          <p:cNvPr id="3" name="Inhaltsplatzhalter 2">
            <a:extLst>
              <a:ext uri="{FF2B5EF4-FFF2-40B4-BE49-F238E27FC236}">
                <a16:creationId xmlns:a16="http://schemas.microsoft.com/office/drawing/2014/main" id="{E9244A47-B6B3-6541-B223-6B98086CD1D6}"/>
              </a:ext>
            </a:extLst>
          </p:cNvPr>
          <p:cNvSpPr>
            <a:spLocks noGrp="1"/>
          </p:cNvSpPr>
          <p:nvPr>
            <p:ph idx="1"/>
          </p:nvPr>
        </p:nvSpPr>
        <p:spPr>
          <a:xfrm>
            <a:off x="4553732" y="1820550"/>
            <a:ext cx="7475708" cy="4519290"/>
          </a:xfrm>
        </p:spPr>
        <p:txBody>
          <a:bodyPr>
            <a:noAutofit/>
          </a:bodyPr>
          <a:lstStyle/>
          <a:p>
            <a:r>
              <a:rPr lang="de-DE" sz="2000" dirty="0"/>
              <a:t>Bilder/Grafiken:  </a:t>
            </a:r>
          </a:p>
          <a:p>
            <a:pPr lvl="1"/>
            <a:r>
              <a:rPr lang="de-DE" sz="2000" dirty="0">
                <a:hlinkClick r:id="rId4"/>
              </a:rPr>
              <a:t>https://pixabay.com/de/</a:t>
            </a:r>
            <a:r>
              <a:rPr lang="de-DE" sz="2000" dirty="0"/>
              <a:t> (</a:t>
            </a:r>
            <a:r>
              <a:rPr lang="de-DE" sz="2000" dirty="0">
                <a:hlinkClick r:id="rId5"/>
              </a:rPr>
              <a:t>Link zur Lizenz als Bsp.</a:t>
            </a:r>
            <a:r>
              <a:rPr lang="de-DE" sz="2000" dirty="0"/>
              <a:t>)</a:t>
            </a:r>
          </a:p>
          <a:p>
            <a:pPr lvl="1"/>
            <a:r>
              <a:rPr lang="de-DE" sz="2000" dirty="0">
                <a:hlinkClick r:id="rId6"/>
              </a:rPr>
              <a:t>https://openclipart.org/</a:t>
            </a:r>
            <a:endParaRPr lang="de-DE" sz="2000" dirty="0"/>
          </a:p>
          <a:p>
            <a:pPr lvl="1"/>
            <a:r>
              <a:rPr lang="de-DE" sz="2000" u="sng" dirty="0">
                <a:hlinkClick r:id="rId7"/>
              </a:rPr>
              <a:t>https://de.freepik.com/</a:t>
            </a:r>
            <a:endParaRPr lang="de-DE" sz="2000" u="sng" dirty="0"/>
          </a:p>
          <a:p>
            <a:pPr lvl="1"/>
            <a:r>
              <a:rPr lang="de-DE" sz="2000" u="sng" dirty="0">
                <a:hlinkClick r:id="rId8"/>
              </a:rPr>
              <a:t>https://blush.design/de/collections</a:t>
            </a:r>
            <a:endParaRPr lang="de-DE" sz="2000" u="sng" dirty="0"/>
          </a:p>
          <a:p>
            <a:pPr lvl="1"/>
            <a:r>
              <a:rPr lang="de-DE" sz="2000" u="sng" dirty="0">
                <a:hlinkClick r:id="rId9"/>
              </a:rPr>
              <a:t>https://www.flaticon.com/</a:t>
            </a:r>
            <a:endParaRPr lang="de-DE" sz="2000" u="sng" dirty="0"/>
          </a:p>
          <a:p>
            <a:pPr lvl="1"/>
            <a:r>
              <a:rPr lang="de-DE" sz="2000" u="sng" dirty="0">
                <a:hlinkClick r:id="rId10"/>
              </a:rPr>
              <a:t>https://www.pixelio.de/</a:t>
            </a:r>
            <a:endParaRPr lang="de-DE" sz="2000" u="sng" dirty="0"/>
          </a:p>
          <a:p>
            <a:pPr lvl="1"/>
            <a:r>
              <a:rPr lang="de-DE" sz="2000" u="sng" dirty="0">
                <a:hlinkClick r:id="rId11"/>
              </a:rPr>
              <a:t>https://unsplash.com/</a:t>
            </a:r>
            <a:r>
              <a:rPr lang="de-DE" sz="2000" u="sng" dirty="0"/>
              <a:t> </a:t>
            </a:r>
          </a:p>
          <a:p>
            <a:r>
              <a:rPr lang="de-DE" sz="2000" dirty="0"/>
              <a:t>Audio</a:t>
            </a:r>
          </a:p>
          <a:p>
            <a:pPr lvl="1"/>
            <a:r>
              <a:rPr lang="de-DE" sz="2000" dirty="0">
                <a:hlinkClick r:id="rId12"/>
              </a:rPr>
              <a:t>https://www.audiyou.de</a:t>
            </a:r>
            <a:endParaRPr lang="de-DE" sz="2000" dirty="0"/>
          </a:p>
          <a:p>
            <a:pPr lvl="1"/>
            <a:r>
              <a:rPr lang="de-DE" sz="2000" dirty="0">
                <a:hlinkClick r:id="rId13"/>
              </a:rPr>
              <a:t>http://dig.ccmixter.org/</a:t>
            </a:r>
            <a:endParaRPr lang="de-DE" sz="2000" dirty="0"/>
          </a:p>
          <a:p>
            <a:r>
              <a:rPr lang="de-DE" sz="2000" dirty="0"/>
              <a:t>Bilder/Grafiken, Audio, Video:</a:t>
            </a:r>
          </a:p>
          <a:p>
            <a:pPr lvl="1"/>
            <a:r>
              <a:rPr lang="de-DE" sz="2000" dirty="0">
                <a:hlinkClick r:id="rId14"/>
              </a:rPr>
              <a:t>https://commons.wikimedia.org/wiki/Hauptseite?uselang=de</a:t>
            </a:r>
            <a:endParaRPr lang="de-DE" sz="2000" dirty="0"/>
          </a:p>
          <a:p>
            <a:endParaRPr lang="de-DE" sz="2000" dirty="0"/>
          </a:p>
          <a:p>
            <a:pPr lvl="1"/>
            <a:endParaRPr lang="de-DE" sz="2000" dirty="0"/>
          </a:p>
          <a:p>
            <a:pPr lvl="1"/>
            <a:endParaRPr lang="de-DE" sz="2000" dirty="0"/>
          </a:p>
        </p:txBody>
      </p:sp>
      <p:sp>
        <p:nvSpPr>
          <p:cNvPr id="6" name="Textfeld 5">
            <a:extLst>
              <a:ext uri="{FF2B5EF4-FFF2-40B4-BE49-F238E27FC236}">
                <a16:creationId xmlns:a16="http://schemas.microsoft.com/office/drawing/2014/main" id="{B4732915-05F7-0148-A490-9C5241FE77A8}"/>
              </a:ext>
            </a:extLst>
          </p:cNvPr>
          <p:cNvSpPr txBox="1"/>
          <p:nvPr/>
        </p:nvSpPr>
        <p:spPr>
          <a:xfrm>
            <a:off x="542246" y="6444476"/>
            <a:ext cx="3269591" cy="276999"/>
          </a:xfrm>
          <a:prstGeom prst="rect">
            <a:avLst/>
          </a:prstGeom>
          <a:noFill/>
        </p:spPr>
        <p:txBody>
          <a:bodyPr wrap="square" rtlCol="0">
            <a:spAutoFit/>
          </a:bodyPr>
          <a:lstStyle/>
          <a:p>
            <a:r>
              <a:rPr lang="de-DE" sz="1200" dirty="0">
                <a:solidFill>
                  <a:schemeClr val="bg1"/>
                </a:solidFill>
              </a:rPr>
              <a:t>Symbolbild: Online-Recherche (Quelle 1)</a:t>
            </a:r>
          </a:p>
        </p:txBody>
      </p:sp>
      <p:sp>
        <p:nvSpPr>
          <p:cNvPr id="4" name="Foliennummernplatzhalter 3">
            <a:extLst>
              <a:ext uri="{FF2B5EF4-FFF2-40B4-BE49-F238E27FC236}">
                <a16:creationId xmlns:a16="http://schemas.microsoft.com/office/drawing/2014/main" id="{C1F1ACA5-CBCE-E340-BBC4-B81AF9059B2B}"/>
              </a:ext>
            </a:extLst>
          </p:cNvPr>
          <p:cNvSpPr>
            <a:spLocks noGrp="1"/>
          </p:cNvSpPr>
          <p:nvPr>
            <p:ph type="sldNum" sz="quarter" idx="12"/>
          </p:nvPr>
        </p:nvSpPr>
        <p:spPr/>
        <p:txBody>
          <a:bodyPr/>
          <a:lstStyle/>
          <a:p>
            <a:fld id="{19EC44A9-C025-4548-A87B-11EB58F8F283}" type="slidenum">
              <a:rPr lang="de-DE" smtClean="0"/>
              <a:t>8</a:t>
            </a:fld>
            <a:endParaRPr lang="de-DE" dirty="0"/>
          </a:p>
        </p:txBody>
      </p:sp>
    </p:spTree>
    <p:extLst>
      <p:ext uri="{BB962C8B-B14F-4D97-AF65-F5344CB8AC3E}">
        <p14:creationId xmlns:p14="http://schemas.microsoft.com/office/powerpoint/2010/main" val="166678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9632D-16C5-9046-8572-3953B4CBA68B}"/>
              </a:ext>
            </a:extLst>
          </p:cNvPr>
          <p:cNvSpPr>
            <a:spLocks noGrp="1"/>
          </p:cNvSpPr>
          <p:nvPr>
            <p:ph type="title"/>
          </p:nvPr>
        </p:nvSpPr>
        <p:spPr/>
        <p:txBody>
          <a:bodyPr/>
          <a:lstStyle/>
          <a:p>
            <a:r>
              <a:rPr lang="de-DE" dirty="0"/>
              <a:t>Suchmaschinen-Filter: Bildersuche</a:t>
            </a:r>
          </a:p>
        </p:txBody>
      </p:sp>
      <p:sp>
        <p:nvSpPr>
          <p:cNvPr id="3" name="Inhaltsplatzhalter 2">
            <a:extLst>
              <a:ext uri="{FF2B5EF4-FFF2-40B4-BE49-F238E27FC236}">
                <a16:creationId xmlns:a16="http://schemas.microsoft.com/office/drawing/2014/main" id="{D5EA224C-3B7D-824E-A579-8B9497DEEF5C}"/>
              </a:ext>
            </a:extLst>
          </p:cNvPr>
          <p:cNvSpPr>
            <a:spLocks noGrp="1"/>
          </p:cNvSpPr>
          <p:nvPr>
            <p:ph idx="1"/>
          </p:nvPr>
        </p:nvSpPr>
        <p:spPr/>
        <p:txBody>
          <a:bodyPr/>
          <a:lstStyle/>
          <a:p>
            <a:r>
              <a:rPr lang="de-DE" dirty="0"/>
              <a:t>Google, Bing, Qwant, Ecosia: </a:t>
            </a:r>
            <a:r>
              <a:rPr lang="de-DE" dirty="0">
                <a:sym typeface="Wingdings" pitchFamily="2" charset="2"/>
              </a:rPr>
              <a:t>Filter bei Bildersuche</a:t>
            </a:r>
            <a:endParaRPr lang="de-DE" dirty="0"/>
          </a:p>
        </p:txBody>
      </p:sp>
      <p:pic>
        <p:nvPicPr>
          <p:cNvPr id="7" name="Grafik 6" descr="Die Folie zeigt einen Screenshot der Suchmaschine Qwant. Ein Pfeil zeigt auf die Einstellungsmöglichkeit eines Suchfilters, der nur nicht-kommerzielle Inhalte anzeigt.">
            <a:extLst>
              <a:ext uri="{FF2B5EF4-FFF2-40B4-BE49-F238E27FC236}">
                <a16:creationId xmlns:a16="http://schemas.microsoft.com/office/drawing/2014/main" id="{C983EC96-E22F-E347-BD32-7568D5BF414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1741" y="2365913"/>
            <a:ext cx="9669724" cy="3945987"/>
          </a:xfrm>
          <a:prstGeom prst="rect">
            <a:avLst/>
          </a:prstGeom>
        </p:spPr>
      </p:pic>
      <p:cxnSp>
        <p:nvCxnSpPr>
          <p:cNvPr id="9" name="Gerade Verbindung mit Pfeil 8">
            <a:extLst>
              <a:ext uri="{FF2B5EF4-FFF2-40B4-BE49-F238E27FC236}">
                <a16:creationId xmlns:a16="http://schemas.microsoft.com/office/drawing/2014/main" id="{C9845241-FB99-4544-9F63-6CD56E3EC564}"/>
              </a:ext>
              <a:ext uri="{C183D7F6-B498-43B3-948B-1728B52AA6E4}">
                <adec:decorative xmlns:adec="http://schemas.microsoft.com/office/drawing/2017/decorative" val="1"/>
              </a:ext>
            </a:extLst>
          </p:cNvPr>
          <p:cNvCxnSpPr>
            <a:cxnSpLocks/>
          </p:cNvCxnSpPr>
          <p:nvPr/>
        </p:nvCxnSpPr>
        <p:spPr>
          <a:xfrm>
            <a:off x="361741" y="2114534"/>
            <a:ext cx="2994408" cy="2723103"/>
          </a:xfrm>
          <a:prstGeom prst="straightConnector1">
            <a:avLst/>
          </a:prstGeom>
          <a:ln w="412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035B0B81-6A29-B645-A297-BA498B1F6F38}"/>
              </a:ext>
            </a:extLst>
          </p:cNvPr>
          <p:cNvSpPr txBox="1"/>
          <p:nvPr/>
        </p:nvSpPr>
        <p:spPr>
          <a:xfrm>
            <a:off x="838200" y="6400412"/>
            <a:ext cx="4086340" cy="276999"/>
          </a:xfrm>
          <a:prstGeom prst="rect">
            <a:avLst/>
          </a:prstGeom>
          <a:noFill/>
        </p:spPr>
        <p:txBody>
          <a:bodyPr wrap="square" rtlCol="0">
            <a:spAutoFit/>
          </a:bodyPr>
          <a:lstStyle/>
          <a:p>
            <a:r>
              <a:rPr lang="de-DE" sz="1200" dirty="0"/>
              <a:t>Screenshot: Qwant/Filter Bildersuche (Quelle 12)</a:t>
            </a:r>
          </a:p>
        </p:txBody>
      </p:sp>
      <p:sp>
        <p:nvSpPr>
          <p:cNvPr id="4" name="Foliennummernplatzhalter 3">
            <a:extLst>
              <a:ext uri="{FF2B5EF4-FFF2-40B4-BE49-F238E27FC236}">
                <a16:creationId xmlns:a16="http://schemas.microsoft.com/office/drawing/2014/main" id="{0B3C71BE-B215-C147-A860-572E07227343}"/>
              </a:ext>
            </a:extLst>
          </p:cNvPr>
          <p:cNvSpPr>
            <a:spLocks noGrp="1"/>
          </p:cNvSpPr>
          <p:nvPr>
            <p:ph type="sldNum" sz="quarter" idx="12"/>
          </p:nvPr>
        </p:nvSpPr>
        <p:spPr/>
        <p:txBody>
          <a:bodyPr/>
          <a:lstStyle/>
          <a:p>
            <a:fld id="{19EC44A9-C025-4548-A87B-11EB58F8F283}" type="slidenum">
              <a:rPr lang="de-DE" smtClean="0"/>
              <a:t>9</a:t>
            </a:fld>
            <a:endParaRPr lang="de-DE" dirty="0"/>
          </a:p>
        </p:txBody>
      </p:sp>
    </p:spTree>
    <p:extLst>
      <p:ext uri="{BB962C8B-B14F-4D97-AF65-F5344CB8AC3E}">
        <p14:creationId xmlns:p14="http://schemas.microsoft.com/office/powerpoint/2010/main" val="2105981936"/>
      </p:ext>
    </p:extLst>
  </p:cSld>
  <p:clrMapOvr>
    <a:masterClrMapping/>
  </p:clrMapOvr>
</p:sld>
</file>

<file path=ppt/theme/theme1.xml><?xml version="1.0" encoding="utf-8"?>
<a:theme xmlns:a="http://schemas.openxmlformats.org/drawingml/2006/main" name="Office">
  <a:themeElements>
    <a:clrScheme name="IDIT">
      <a:dk1>
        <a:sysClr val="windowText" lastClr="000000"/>
      </a:dk1>
      <a:lt1>
        <a:sysClr val="window" lastClr="FFFFFF"/>
      </a:lt1>
      <a:dk2>
        <a:srgbClr val="009499"/>
      </a:dk2>
      <a:lt2>
        <a:srgbClr val="9BC22B"/>
      </a:lt2>
      <a:accent1>
        <a:srgbClr val="07A1E2"/>
      </a:accent1>
      <a:accent2>
        <a:srgbClr val="DC3555"/>
      </a:accent2>
      <a:accent3>
        <a:srgbClr val="EF8A26"/>
      </a:accent3>
      <a:accent4>
        <a:srgbClr val="BF4191"/>
      </a:accent4>
      <a:accent5>
        <a:srgbClr val="4C4596"/>
      </a:accent5>
      <a:accent6>
        <a:srgbClr val="FFDA29"/>
      </a:accent6>
      <a:hlink>
        <a:srgbClr val="00B0F0"/>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Worddokument" ma:contentTypeID="0x01010034B2F247D5AFCB4D8F3019A0BC752918005F51EB7F687B464685A2D2472B37B5FE" ma:contentTypeVersion="18" ma:contentTypeDescription="Leeres Worddokument" ma:contentTypeScope="" ma:versionID="564d128a69d957c2e9ddf25f05ba2f73">
  <xsd:schema xmlns:xsd="http://www.w3.org/2001/XMLSchema" xmlns:xs="http://www.w3.org/2001/XMLSchema" xmlns:p="http://schemas.microsoft.com/office/2006/metadata/properties" xmlns:ns2="f43f2404-62f9-4650-bc39-1360eaa0bd60" xmlns:ns3="http://schemas.microsoft.com/sharepoint/v4" targetNamespace="http://schemas.microsoft.com/office/2006/metadata/properties" ma:root="true" ma:fieldsID="884a374e3953375919705e04a86cc65a" ns2:_="" ns3:_="">
    <xsd:import namespace="f43f2404-62f9-4650-bc39-1360eaa0bd60"/>
    <xsd:import namespace="http://schemas.microsoft.com/sharepoint/v4"/>
    <xsd:element name="properties">
      <xsd:complexType>
        <xsd:sequence>
          <xsd:element name="documentManagement">
            <xsd:complexType>
              <xsd:all>
                <xsd:element ref="ns2:Renditions" minOccurs="0"/>
                <xsd:element ref="ns2:RenditionsVersion"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f2404-62f9-4650-bc39-1360eaa0bd60" elementFormDefault="qualified">
    <xsd:import namespace="http://schemas.microsoft.com/office/2006/documentManagement/types"/>
    <xsd:import namespace="http://schemas.microsoft.com/office/infopath/2007/PartnerControls"/>
    <xsd:element name="Renditions" ma:index="8" nillable="true" ma:displayName="Renditions" ma:decimals="0" ma:hidden="true" ma:internalName="Renditions">
      <xsd:simpleType>
        <xsd:restriction base="dms:Number"/>
      </xsd:simpleType>
    </xsd:element>
    <xsd:element name="RenditionsVersion" ma:index="9" nillable="true" ma:displayName="RenditionsVersion" ma:decimals="0" ma:hidden="true" ma:internalName="RenditionsVersion">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1"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nditionsVersion xmlns="f43f2404-62f9-4650-bc39-1360eaa0bd60" xsi:nil="true"/>
    <IconOverlay xmlns="http://schemas.microsoft.com/sharepoint/v4" xsi:nil="true"/>
    <Renditions xmlns="f43f2404-62f9-4650-bc39-1360eaa0bd60" xsi:nil="true"/>
  </documentManagement>
</p:properties>
</file>

<file path=customXml/itemProps1.xml><?xml version="1.0" encoding="utf-8"?>
<ds:datastoreItem xmlns:ds="http://schemas.openxmlformats.org/officeDocument/2006/customXml" ds:itemID="{951A226A-14EF-4964-A6E2-FB960D3D8B3B}">
  <ds:schemaRefs>
    <ds:schemaRef ds:uri="http://schemas.microsoft.com/sharepoint/v3/contenttype/forms"/>
  </ds:schemaRefs>
</ds:datastoreItem>
</file>

<file path=customXml/itemProps2.xml><?xml version="1.0" encoding="utf-8"?>
<ds:datastoreItem xmlns:ds="http://schemas.openxmlformats.org/officeDocument/2006/customXml" ds:itemID="{C72AB82E-7F29-4127-8121-223AD1D494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3f2404-62f9-4650-bc39-1360eaa0bd60"/>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7B2D1-EE37-47EA-B4D5-0013A32C2957}">
  <ds:schemaRefs>
    <ds:schemaRef ds:uri="f43f2404-62f9-4650-bc39-1360eaa0bd60"/>
    <ds:schemaRef ds:uri="http://purl.org/dc/elements/1.1/"/>
    <ds:schemaRef ds:uri="http://schemas.microsoft.com/office/2006/documentManagement/types"/>
    <ds:schemaRef ds:uri="http://schemas.microsoft.com/sharepoint/v4"/>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3745</Words>
  <Application>Microsoft Macintosh PowerPoint</Application>
  <PresentationFormat>Breitbild</PresentationFormat>
  <Paragraphs>327</Paragraphs>
  <Slides>21</Slides>
  <Notes>21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Symbol</vt:lpstr>
      <vt:lpstr>Wingdings</vt:lpstr>
      <vt:lpstr>Office</vt:lpstr>
      <vt:lpstr>Urheberrecht und freie Lizenzen – Nutzung von Materialien aus dem Internet</vt:lpstr>
      <vt:lpstr>Stellen Sie sich vor, …</vt:lpstr>
      <vt:lpstr>Dürfen Sie das?</vt:lpstr>
      <vt:lpstr>Urheberrecht: Definition</vt:lpstr>
      <vt:lpstr>Urheberrecht: Grundlagen (Quelle 4)</vt:lpstr>
      <vt:lpstr>Merksatz</vt:lpstr>
      <vt:lpstr>Inhalte unter freien Lizenzen</vt:lpstr>
      <vt:lpstr>Plattformen mit Inhalten unter freien Lizenzen (Beispiele)</vt:lpstr>
      <vt:lpstr>Suchmaschinen-Filter: Bildersuche</vt:lpstr>
      <vt:lpstr>Suchmaschinen-Filter: YouTube (Videos)</vt:lpstr>
      <vt:lpstr>Creative-Commons-Lizenzen</vt:lpstr>
      <vt:lpstr>Exkurs: Public Domain / gemeinfreie Inhalte</vt:lpstr>
      <vt:lpstr>Creative Commons Lizenzen</vt:lpstr>
      <vt:lpstr>Übersicht der Creative Commons Lizenzen</vt:lpstr>
      <vt:lpstr>Korrekte Angabe von freien Inhalten</vt:lpstr>
      <vt:lpstr>Angabe von Materialien, die CC-lizensiert sind</vt:lpstr>
      <vt:lpstr>Anwendung der TULLU-Regel</vt:lpstr>
      <vt:lpstr>Achtung bei Abbildungen von Personen</vt:lpstr>
      <vt:lpstr>Quellen 1</vt:lpstr>
      <vt:lpstr>Quellen 2</vt:lpstr>
      <vt:lpstr>Lizenzhinweise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Urheberrecht</dc:title>
  <dc:creator>Matthias Murmann</dc:creator>
  <cp:lastModifiedBy>Jule Murmann</cp:lastModifiedBy>
  <cp:revision>79</cp:revision>
  <dcterms:created xsi:type="dcterms:W3CDTF">2020-12-13T11:51:43Z</dcterms:created>
  <dcterms:modified xsi:type="dcterms:W3CDTF">2021-12-13T12:34:54Z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0x01010034B2F247D5AFCB4D8F3019A0BC752918005F51EB7F687B464685A2D2472B37B5FE</vt:lpwstr>
  </property>
</Properties>
</file>