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380" r:id="rId2"/>
    <p:sldId id="367" r:id="rId3"/>
    <p:sldId id="382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e Murmann" initials="JM" lastIdx="1" clrIdx="0">
    <p:extLst>
      <p:ext uri="{19B8F6BF-5375-455C-9EA6-DF929625EA0E}">
        <p15:presenceInfo xmlns:p15="http://schemas.microsoft.com/office/powerpoint/2012/main" userId="Jule Murman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7F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5918"/>
  </p:normalViewPr>
  <p:slideViewPr>
    <p:cSldViewPr snapToGrid="0" snapToObjects="1">
      <p:cViewPr varScale="1">
        <p:scale>
          <a:sx n="109" d="100"/>
          <a:sy n="109" d="100"/>
        </p:scale>
        <p:origin x="21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A6B6BD-3B8B-4443-8483-5C713F25C578}" type="datetimeFigureOut">
              <a:rPr lang="de-DE" smtClean="0"/>
              <a:t>22.01.22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2DFAAA-C736-C541-BEDC-78D78BEB30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6084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30109D-9CE9-DA45-9529-E3869B0E6E5A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6727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30109D-9CE9-DA45-9529-E3869B0E6E5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5976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daslernbuero.de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hyperlink" Target="https://www.hs-niederrhein.de/fileadmin/dateien/Institute_und_Kompetenzzentren/SO.CON/Projekt_PDFs/191026_ProjektPDF_IDiT.pdf" TargetMode="Externa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B680C7-01B0-E542-BC98-A82FE4B000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ADA2EA-3473-5944-9497-080F0744B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7F3962-3132-3242-845A-D910ABF25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4013B0-E00D-954B-AA76-D9BF377CE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92F2F0-46FE-2647-A21E-0F92DBD1B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40B10-D91C-1F42-A223-4F5B236B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3225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767C64-204A-CD44-ACA2-9B2B6DFA0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50E46F5-6D16-E24F-B8B1-909FC3C00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68A8E5-9B67-1043-A9B8-78556F176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6D85406-702E-364B-87CE-2919B73E2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008A88-2F08-6844-A40C-B9AA39040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40B10-D91C-1F42-A223-4F5B236B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1295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1391C7A-5616-4A42-BECD-EC9DA2771A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C08357F-DDB6-A840-8257-65D0A1CFC1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BEBE2B-25BA-3E4A-B493-5FF15BF4A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BA2589-93B9-344A-B75B-67918F397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6A8A2C-DD1C-744F-B1B7-3F9CE6613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40B10-D91C-1F42-A223-4F5B236B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789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9762DB21-0113-C64E-86A3-748EE53C204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7063" y="1414800"/>
            <a:ext cx="8207375" cy="3114000"/>
          </a:xfrm>
        </p:spPr>
        <p:txBody>
          <a:bodyPr lIns="0" tIns="0" bIns="0" anchor="b"/>
          <a:lstStyle>
            <a:lvl1pPr algn="l">
              <a:defRPr sz="4400">
                <a:solidFill>
                  <a:srgbClr val="741426"/>
                </a:solidFill>
              </a:defRPr>
            </a:lvl1pPr>
          </a:lstStyle>
          <a:p>
            <a:r>
              <a:rPr lang="de-DE" noProof="0"/>
              <a:t>Titel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F22DA875-D054-584D-945B-3FBA6BB8A42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064" y="4528800"/>
            <a:ext cx="8208000" cy="899252"/>
          </a:xfrm>
        </p:spPr>
        <p:txBody>
          <a:bodyPr lIns="0" tIns="108000" anchor="t">
            <a:noAutofit/>
          </a:bodyPr>
          <a:lstStyle>
            <a:lvl1pPr marL="0" indent="0" algn="l">
              <a:buNone/>
              <a:defRPr sz="15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Untertitel und Verfasser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40E62736-26F5-D742-BD85-8D4D3BF205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83570" y="262089"/>
            <a:ext cx="3280487" cy="1083600"/>
          </a:xfrm>
          <a:prstGeom prst="rect">
            <a:avLst/>
          </a:prstGeom>
        </p:spPr>
      </p:pic>
      <p:sp>
        <p:nvSpPr>
          <p:cNvPr id="8" name="License statement">
            <a:extLst>
              <a:ext uri="{FF2B5EF4-FFF2-40B4-BE49-F238E27FC236}">
                <a16:creationId xmlns:a16="http://schemas.microsoft.com/office/drawing/2014/main" id="{5D9DC836-EBDE-8E4D-BAA8-5C27DBE5A9E7}"/>
              </a:ext>
            </a:extLst>
          </p:cNvPr>
          <p:cNvSpPr txBox="1"/>
          <p:nvPr userDrawn="1"/>
        </p:nvSpPr>
        <p:spPr>
          <a:xfrm>
            <a:off x="1692000" y="6526800"/>
            <a:ext cx="4402800" cy="3312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de-DE" sz="1000" b="0" noProof="0">
                <a:solidFill>
                  <a:srgbClr val="74142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Website: Das Lernbüro</a:t>
            </a:r>
            <a:endParaRPr lang="de-DE" sz="1000" b="0" noProof="0">
              <a:solidFill>
                <a:srgbClr val="741426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2A8F621-D59B-1941-806E-BB82D5173A6B}"/>
              </a:ext>
            </a:extLst>
          </p:cNvPr>
          <p:cNvSpPr txBox="1"/>
          <p:nvPr userDrawn="1"/>
        </p:nvSpPr>
        <p:spPr>
          <a:xfrm>
            <a:off x="835378" y="6581422"/>
            <a:ext cx="0" cy="0"/>
          </a:xfrm>
          <a:prstGeom prst="rect">
            <a:avLst/>
          </a:prstGeom>
          <a:noFill/>
        </p:spPr>
        <p:txBody>
          <a:bodyPr wrap="none" lIns="0" tIns="0" rIns="0" bIns="0" rtlCol="0" anchor="t">
            <a:noAutofit/>
          </a:bodyPr>
          <a:lstStyle/>
          <a:p>
            <a:pPr algn="l"/>
            <a:endParaRPr lang="de-DE" sz="1000" b="0" noProof="0">
              <a:solidFill>
                <a:schemeClr val="tx1"/>
              </a:solidFill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1E52219-C4DD-E744-B40B-3C98D1D66C33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331749" y="5684504"/>
            <a:ext cx="5255457" cy="1007896"/>
          </a:xfrm>
          <a:prstGeom prst="rect">
            <a:avLst/>
          </a:prstGeom>
        </p:spPr>
      </p:pic>
      <p:sp>
        <p:nvSpPr>
          <p:cNvPr id="12" name="Date">
            <a:extLst>
              <a:ext uri="{FF2B5EF4-FFF2-40B4-BE49-F238E27FC236}">
                <a16:creationId xmlns:a16="http://schemas.microsoft.com/office/drawing/2014/main" id="{C112D87A-A072-0547-8AFA-5F0F07988554}"/>
              </a:ext>
            </a:extLst>
          </p:cNvPr>
          <p:cNvSpPr txBox="1"/>
          <p:nvPr userDrawn="1"/>
        </p:nvSpPr>
        <p:spPr>
          <a:xfrm>
            <a:off x="-1" y="6526800"/>
            <a:ext cx="1692000" cy="331200"/>
          </a:xfrm>
          <a:prstGeom prst="rect">
            <a:avLst/>
          </a:prstGeom>
          <a:noFill/>
        </p:spPr>
        <p:txBody>
          <a:bodyPr wrap="square" lIns="626400" tIns="0" rIns="0" bIns="0" rtlCol="0" anchor="t">
            <a:noAutofit/>
          </a:bodyPr>
          <a:lstStyle/>
          <a:p>
            <a:pPr algn="l"/>
            <a:fld id="{9FF8C6EE-14AA-4795-80CA-14765B9F1F4F}" type="datetime1">
              <a:rPr lang="de-DE" sz="1000" smtClean="0"/>
              <a:pPr algn="l"/>
              <a:t>22.01.22</a:t>
            </a:fld>
            <a:endParaRPr lang="de-DE" sz="1000" b="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605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schluss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">
            <a:extLst>
              <a:ext uri="{FF2B5EF4-FFF2-40B4-BE49-F238E27FC236}">
                <a16:creationId xmlns:a16="http://schemas.microsoft.com/office/drawing/2014/main" id="{0A9D60E6-EE7B-B944-A14E-234C2E90C7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" y="1"/>
            <a:ext cx="8142513" cy="1414800"/>
          </a:xfr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Kontaktdaten &amp; Infos</a:t>
            </a:r>
          </a:p>
        </p:txBody>
      </p:sp>
      <p:sp>
        <p:nvSpPr>
          <p:cNvPr id="15" name="Copy">
            <a:extLst>
              <a:ext uri="{FF2B5EF4-FFF2-40B4-BE49-F238E27FC236}">
                <a16:creationId xmlns:a16="http://schemas.microsoft.com/office/drawing/2014/main" id="{8C20E364-1070-6247-94B1-F4AFCC1C27C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3887" y="1584134"/>
            <a:ext cx="7518627" cy="3196209"/>
          </a:xfrm>
        </p:spPr>
        <p:txBody>
          <a:bodyPr lIns="0"/>
          <a:lstStyle>
            <a:lvl1pPr>
              <a:spcBef>
                <a:spcPts val="600"/>
              </a:spcBef>
              <a:defRPr baseline="0"/>
            </a:lvl1pPr>
            <a:lvl2pPr marL="0" indent="0">
              <a:spcBef>
                <a:spcPts val="600"/>
              </a:spcBef>
              <a:buNone/>
              <a:defRPr b="1"/>
            </a:lvl2pPr>
            <a:lvl3pPr marL="180000" indent="-180000">
              <a:spcBef>
                <a:spcPts val="6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0" indent="0">
              <a:spcBef>
                <a:spcPts val="1800"/>
              </a:spcBef>
              <a:buNone/>
              <a:defRPr b="1">
                <a:solidFill>
                  <a:schemeClr val="accent2"/>
                </a:solidFill>
              </a:defRPr>
            </a:lvl4pPr>
            <a:lvl5pPr marL="2160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noProof="0"/>
              <a:t>Das Lernbüro</a:t>
            </a:r>
          </a:p>
        </p:txBody>
      </p:sp>
      <p:pic>
        <p:nvPicPr>
          <p:cNvPr id="21" name="Grafik 20">
            <a:extLst>
              <a:ext uri="{FF2B5EF4-FFF2-40B4-BE49-F238E27FC236}">
                <a16:creationId xmlns:a16="http://schemas.microsoft.com/office/drawing/2014/main" id="{47AEA6DF-76D2-B54E-8AB4-C23C19E484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483570" y="262089"/>
            <a:ext cx="3280487" cy="1083600"/>
          </a:xfrm>
          <a:prstGeom prst="rect">
            <a:avLst/>
          </a:prstGeom>
        </p:spPr>
      </p:pic>
      <p:sp>
        <p:nvSpPr>
          <p:cNvPr id="11" name="Copy">
            <a:extLst>
              <a:ext uri="{FF2B5EF4-FFF2-40B4-BE49-F238E27FC236}">
                <a16:creationId xmlns:a16="http://schemas.microsoft.com/office/drawing/2014/main" id="{59C52B23-3B64-FB4F-9801-B29864AAB768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607705" y="1584133"/>
            <a:ext cx="3156351" cy="3196209"/>
          </a:xfrm>
        </p:spPr>
        <p:txBody>
          <a:bodyPr lIns="0"/>
          <a:lstStyle>
            <a:lvl1pPr>
              <a:spcBef>
                <a:spcPts val="600"/>
              </a:spcBef>
              <a:defRPr sz="1200" baseline="0"/>
            </a:lvl1pPr>
            <a:lvl2pPr marL="0" indent="0">
              <a:spcBef>
                <a:spcPts val="600"/>
              </a:spcBef>
              <a:buNone/>
              <a:defRPr b="1"/>
            </a:lvl2pPr>
            <a:lvl3pPr marL="180000" indent="-180000">
              <a:spcBef>
                <a:spcPts val="6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3pPr>
            <a:lvl4pPr marL="0" indent="0">
              <a:spcBef>
                <a:spcPts val="1800"/>
              </a:spcBef>
              <a:buNone/>
              <a:defRPr b="1">
                <a:solidFill>
                  <a:schemeClr val="accent2"/>
                </a:solidFill>
              </a:defRPr>
            </a:lvl4pPr>
            <a:lvl5pPr marL="2160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noProof="0"/>
              <a:t>Impressum</a:t>
            </a:r>
          </a:p>
          <a:p>
            <a:pPr lvl="0"/>
            <a:r>
              <a:rPr lang="de-DE" noProof="0"/>
              <a:t>Quellenangabe / Bild Introseite:</a:t>
            </a:r>
          </a:p>
          <a:p>
            <a:pPr lvl="0"/>
            <a:r>
              <a:rPr lang="de-DE" noProof="0"/>
              <a:t>Hochschule Niederrhein/DAS LERNBÜRO/IDiT – stock.adobe.com</a:t>
            </a:r>
          </a:p>
        </p:txBody>
      </p:sp>
    </p:spTree>
    <p:extLst>
      <p:ext uri="{BB962C8B-B14F-4D97-AF65-F5344CB8AC3E}">
        <p14:creationId xmlns:p14="http://schemas.microsoft.com/office/powerpoint/2010/main" val="33501233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5C489F-9308-2444-8A36-FE5F5958C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46AB25-B639-0F4C-911F-6CC6B0C0E8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38CAB1-D989-2B4E-86E6-B97E9F98C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0A814B-0F87-3E4D-87D0-1136DB251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DC4D6D9-F990-F14F-8DDD-4E435C0AF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40B10-D91C-1F42-A223-4F5B236B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6641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DBC3E4-45B9-E949-94AA-68FBE5267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D0CE9DC-9374-6A4E-A75F-21C3DBD72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54198D-0BA1-4E4E-A051-40B3C493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A43B0D0-84D1-444C-B451-5B4FC97E2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8E97B7-A2E5-1A4F-8087-4D863FCB2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40B10-D91C-1F42-A223-4F5B236B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8329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D84916-F4CE-AA43-A21C-DA952842A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867622-BC05-EE43-9831-76EB35C65B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3167F2C-339B-B848-B6FA-A4195AA53C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7FC51AD-3FDC-2347-BCD5-E6CAA7E0E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DBB49B9-65A1-C14E-9E81-CA308A518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898D7B1-FDB2-C34B-B9D9-EC11CEDB3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40B10-D91C-1F42-A223-4F5B236B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949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5E8719-BE68-E242-A24A-5313022FB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832F98-FAB1-A547-B63E-1C346839C0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85F621B-8630-654B-9FD9-0AD7242658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EF41D24-2A25-874B-B921-58BE19CC85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72048BA-4CD8-2E40-B305-D2CF28193B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0AB8D67-53DF-F34B-84C2-21F4F94E5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57E9743-E3A2-A449-90BF-A214D3F47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9119B73-A487-8842-A5CA-0DEBAC08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40B10-D91C-1F42-A223-4F5B236B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1271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A57DF7-1BE8-FA4E-9EE8-04816BF0B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43DCADB-2B59-034B-B3AC-2C5EAA51C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8C2425F-EE2E-DD4C-AD14-8C250D922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E8D7ECA-495F-9C4B-8071-A66C7FE42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40B10-D91C-1F42-A223-4F5B236B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070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CCC7195-856E-1542-8010-E2F6DE07F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3154C38-45C9-E043-B02F-E78776E99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87C5C2C-C27C-2949-BEB0-091E931A5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40B10-D91C-1F42-A223-4F5B236B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872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1D9A2C-E215-1640-9B0A-0A06B8295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80D3B0C-59D7-2A4C-9482-839DFF6B9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E55D5EB-7BFA-A84F-AC23-84AB0A605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994213B-954F-0A4B-AD99-04EEDE2A9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9ED332E-5AAC-0644-862C-5FB3ADDC5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68A2C44-F768-1D4E-B421-81B09E616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40B10-D91C-1F42-A223-4F5B236B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1118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469911-B7CE-0F43-9A59-579803FEC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BB9C1CB-8895-BF46-8794-4DAFD16CF7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F64C66F-6C54-5848-BCCD-F019BF8C3F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47E39AE-6CF7-3546-8687-779D46291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F9C0CAA-D885-4A46-A282-D6873E80E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D29B18-7765-304B-9DD5-8F67BCCDE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40B10-D91C-1F42-A223-4F5B236B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2921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0E64137-36FC-E34F-A1C0-76D76E228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7A822DE-FAC7-6846-9371-46BBC339A7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366CCE-48C4-724F-BF68-1F6CE2CE85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C2B7D8-ED5C-CB4B-A646-2A409C1A4B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59DD80-C078-7F49-BFE9-D65BB4D7B9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40B10-D91C-1F42-A223-4F5B236B16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1675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daslernbuero.de/medienkompetenz/04" TargetMode="External"/><Relationship Id="rId7" Type="http://schemas.openxmlformats.org/officeDocument/2006/relationships/hyperlink" Target="https://support.microsoft.com/de-de/topic/einf&#252;gen-von-piktogrammen-in-microsoft-office-e2459f17-3996-4795-996e-b9a13486fa79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creativecommons.org/licenses/by-sa/4.0/deed.de" TargetMode="External"/><Relationship Id="rId5" Type="http://schemas.openxmlformats.org/officeDocument/2006/relationships/hyperlink" Target="https://idit.online/" TargetMode="External"/><Relationship Id="rId10" Type="http://schemas.openxmlformats.org/officeDocument/2006/relationships/image" Target="../media/image7.png"/><Relationship Id="rId4" Type="http://schemas.openxmlformats.org/officeDocument/2006/relationships/hyperlink" Target="http://www.daslernbuero.de/medienkompetenz/04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5CC407-F8CF-674C-8FE2-478EE80D65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solidFill>
                  <a:srgbClr val="637F1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 4: Schützen und sicher agieren: Überblick der Themen</a:t>
            </a:r>
            <a:endParaRPr lang="de-DE" dirty="0">
              <a:solidFill>
                <a:srgbClr val="637F1D"/>
              </a:solidFill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88347E6-15CA-7F4E-B33D-1430B83E49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sz="1600" dirty="0">
                <a:latin typeface="Arial" panose="020B0604020202020204" pitchFamily="34" charset="0"/>
                <a:cs typeface="Arial" panose="020B0604020202020204" pitchFamily="34" charset="0"/>
              </a:rPr>
              <a:t>Jule Murmann (TH Köln)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7717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0D01200-0224-43C5-AB38-FB4D16B73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409D89A-7FEC-5045-B22F-0A053A877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078992"/>
            <a:ext cx="6268770" cy="1536192"/>
          </a:xfrm>
        </p:spPr>
        <p:txBody>
          <a:bodyPr anchor="b">
            <a:normAutofit fontScale="90000"/>
          </a:bodyPr>
          <a:lstStyle/>
          <a:p>
            <a:r>
              <a:rPr lang="de-DE" sz="4000" dirty="0">
                <a:latin typeface="Arial" panose="020B0604020202020204" pitchFamily="34" charset="0"/>
                <a:cs typeface="Arial" panose="020B0604020202020204" pitchFamily="34" charset="0"/>
              </a:rPr>
              <a:t>Schützen und sicher agieren: Themen der Lehreinheiten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28A44A4-A002-4A88-9FC9-1D0566C97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3202" y="36338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E7D5C7B-DD16-401B-85CE-4AAA2A4F51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8506" y="2935541"/>
            <a:ext cx="62179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A329BC-C6CB-3140-9372-93F90FC7E8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3355848"/>
            <a:ext cx="7084937" cy="3335188"/>
          </a:xfrm>
        </p:spPr>
        <p:txBody>
          <a:bodyPr>
            <a:normAutofit/>
          </a:bodyPr>
          <a:lstStyle/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Personenbezogene Daten: Was ist das? Warum sind sie schützenswert?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Big Data: Was ist das? Welche Risiken und Chancen sind damit verbunden?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EU-Datenschutz-Grundverordnung: Ziele, Regelungen, Rechte und Pflichten für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Bürger:innen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und Unternehmen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Relevanz von Datenschutz im Büroalltag</a:t>
            </a:r>
          </a:p>
          <a:p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Tipps zur digitalen Selbstverteidigung</a:t>
            </a:r>
          </a:p>
          <a:p>
            <a:endParaRPr lang="de-DE" sz="1900" dirty="0"/>
          </a:p>
        </p:txBody>
      </p:sp>
      <p:pic>
        <p:nvPicPr>
          <p:cNvPr id="6" name="Grafik 5" descr="Schild Häkchen mit einfarbiger Füllung">
            <a:extLst>
              <a:ext uri="{FF2B5EF4-FFF2-40B4-BE49-F238E27FC236}">
                <a16:creationId xmlns:a16="http://schemas.microsoft.com/office/drawing/2014/main" id="{F14A717F-3CDE-C84B-9648-64A525C442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31845" y="1504950"/>
            <a:ext cx="4364736" cy="4364736"/>
          </a:xfrm>
          <a:prstGeom prst="rect">
            <a:avLst/>
          </a:prstGeom>
        </p:spPr>
      </p:pic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94DB382-B6BB-5E48-A4A6-F4E67D92A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40B10-D91C-1F42-A223-4F5B236B168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2870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D9EF27-EDDE-2240-B8E5-9A7808BCA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125"/>
            <a:ext cx="8142513" cy="1414800"/>
          </a:xfrm>
        </p:spPr>
        <p:txBody>
          <a:bodyPr>
            <a:norm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Lizenzhinweise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C7184DF2-66B8-4764-8D19-5B7E90E1AF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962998"/>
            <a:ext cx="4988497" cy="2546122"/>
          </a:xfrm>
        </p:spPr>
        <p:txBody>
          <a:bodyPr>
            <a:normAutofit/>
          </a:bodyPr>
          <a:lstStyle/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Autorin: Jule Murmann für TH Köln.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Titel: Baukasten der Medienkompetenz | Modul 4: Schützen und sicher agieren / Überblick über die Themen.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Diese Datei und weitere Materialien des Themenbereichs finden Sie an </a:t>
            </a:r>
            <a:r>
              <a:rPr lang="de-DE" sz="1400" u="sng" dirty="0"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dieser</a:t>
            </a:r>
            <a:r>
              <a:rPr lang="de-DE" sz="1400" u="sng" dirty="0"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de-DE" sz="1400" u="sng" dirty="0"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Stelle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auf der Lernplattform DAS LERNBÜRO. </a:t>
            </a:r>
          </a:p>
          <a:p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Dieses Dokument entstand im Rahmen des Projekts IDiT. BMBF-Förderkennzeichen: 01PE18015. Auf der 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Projekt-Webseite idit.online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erfahren Sie mehr. </a:t>
            </a:r>
          </a:p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Inhaltsplatzhalter 3">
            <a:extLst>
              <a:ext uri="{FF2B5EF4-FFF2-40B4-BE49-F238E27FC236}">
                <a16:creationId xmlns:a16="http://schemas.microsoft.com/office/drawing/2014/main" id="{58CAB2C9-6B90-417E-A251-7089E56D0603}"/>
              </a:ext>
            </a:extLst>
          </p:cNvPr>
          <p:cNvSpPr txBox="1">
            <a:spLocks/>
          </p:cNvSpPr>
          <p:nvPr/>
        </p:nvSpPr>
        <p:spPr>
          <a:xfrm>
            <a:off x="5826695" y="1962998"/>
            <a:ext cx="5657381" cy="276941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>
              <a:cs typeface="Arial" panose="020B0604020202020204" pitchFamily="34" charset="0"/>
            </a:endParaRPr>
          </a:p>
          <a:p>
            <a:r>
              <a:rPr lang="de-DE" sz="1600" dirty="0">
                <a:cs typeface="Arial" panose="020B0604020202020204" pitchFamily="34" charset="0"/>
              </a:rPr>
              <a:t>		</a:t>
            </a:r>
            <a:r>
              <a:rPr lang="de-DE" sz="1100" dirty="0">
                <a:cs typeface="Arial" panose="020B0604020202020204" pitchFamily="34" charset="0"/>
              </a:rPr>
              <a:t>2021. Der Lizenzvertrag ist hier abrufbar: </a:t>
            </a:r>
            <a:r>
              <a:rPr lang="de-DE" sz="1100" dirty="0"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creativecommons.org/licenses/by-sa/4.0/deed.de</a:t>
            </a:r>
            <a:r>
              <a:rPr lang="de-DE" sz="1100" dirty="0">
                <a:cs typeface="Arial" panose="020B0604020202020204" pitchFamily="34" charset="0"/>
              </a:rPr>
              <a:t>. </a:t>
            </a:r>
          </a:p>
          <a:p>
            <a:r>
              <a:rPr lang="de-DE" sz="1100" dirty="0">
                <a:cs typeface="Arial" panose="020B0604020202020204" pitchFamily="34" charset="0"/>
              </a:rPr>
              <a:t>Verwendung von Logos unter Markenrecht. Piktogramme: MS Office 365; lizenzfrei nutzbar mit </a:t>
            </a:r>
            <a:r>
              <a:rPr lang="de-DE" sz="1100" dirty="0"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Genehmigung</a:t>
            </a:r>
            <a:r>
              <a:rPr lang="de-DE" sz="1100" dirty="0">
                <a:cs typeface="Arial" panose="020B0604020202020204" pitchFamily="34" charset="0"/>
              </a:rPr>
              <a:t> von Microsoft.</a:t>
            </a:r>
          </a:p>
          <a:p>
            <a:endParaRPr lang="de-DE" sz="1100" dirty="0">
              <a:cs typeface="Arial" panose="020B0604020202020204" pitchFamily="34" charset="0"/>
            </a:endParaRPr>
          </a:p>
          <a:p>
            <a:endParaRPr lang="de-DE" sz="1100" dirty="0">
              <a:cs typeface="Arial" panose="020B0604020202020204" pitchFamily="34" charset="0"/>
            </a:endParaRPr>
          </a:p>
          <a:p>
            <a:endParaRPr lang="de-DE" dirty="0"/>
          </a:p>
        </p:txBody>
      </p:sp>
      <p:pic>
        <p:nvPicPr>
          <p:cNvPr id="12" name="Grafik 11" descr="Logo und Website zur Creative Commons Lizenz">
            <a:hlinkClick r:id="rId6" tooltip="Website creative commons Lizenz"/>
            <a:extLst>
              <a:ext uri="{FF2B5EF4-FFF2-40B4-BE49-F238E27FC236}">
                <a16:creationId xmlns:a16="http://schemas.microsoft.com/office/drawing/2014/main" id="{DE236F61-A570-4FA2-A897-57A86FD00F9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87443" y="1962998"/>
            <a:ext cx="1766456" cy="607219"/>
          </a:xfrm>
          <a:prstGeom prst="rect">
            <a:avLst/>
          </a:prstGeom>
        </p:spPr>
      </p:pic>
      <p:pic>
        <p:nvPicPr>
          <p:cNvPr id="4" name="Grafik 3" descr="Logos der Verbundpartner des Projekts IDiT: BFW Köln, Technische Hochschule Köln, Hochschule Niederrhein">
            <a:extLst>
              <a:ext uri="{FF2B5EF4-FFF2-40B4-BE49-F238E27FC236}">
                <a16:creationId xmlns:a16="http://schemas.microsoft.com/office/drawing/2014/main" id="{236F6B58-55CB-304C-86FC-038D1B06427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87443" y="3225498"/>
            <a:ext cx="5183731" cy="851636"/>
          </a:xfrm>
          <a:prstGeom prst="rect">
            <a:avLst/>
          </a:prstGeom>
        </p:spPr>
      </p:pic>
      <p:pic>
        <p:nvPicPr>
          <p:cNvPr id="19" name="Grafik 18" descr="Logos der Geldgeber: Bundesministerium für Bildung und Forschung, Europäischer Sozialfonds, Europäische Union und Slogan: Zusammen, Zukunft, Gestalten.">
            <a:extLst>
              <a:ext uri="{FF2B5EF4-FFF2-40B4-BE49-F238E27FC236}">
                <a16:creationId xmlns:a16="http://schemas.microsoft.com/office/drawing/2014/main" id="{EE2D00EC-AEAB-A54B-AAEF-26A81BD5067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7452" y="4732415"/>
            <a:ext cx="10576348" cy="2031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38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IDIT">
      <a:dk1>
        <a:sysClr val="windowText" lastClr="000000"/>
      </a:dk1>
      <a:lt1>
        <a:sysClr val="window" lastClr="FFFFFF"/>
      </a:lt1>
      <a:dk2>
        <a:srgbClr val="009499"/>
      </a:dk2>
      <a:lt2>
        <a:srgbClr val="9BC22B"/>
      </a:lt2>
      <a:accent1>
        <a:srgbClr val="07A1E2"/>
      </a:accent1>
      <a:accent2>
        <a:srgbClr val="DC3555"/>
      </a:accent2>
      <a:accent3>
        <a:srgbClr val="EF8A26"/>
      </a:accent3>
      <a:accent4>
        <a:srgbClr val="BF4191"/>
      </a:accent4>
      <a:accent5>
        <a:srgbClr val="4C4596"/>
      </a:accent5>
      <a:accent6>
        <a:srgbClr val="FFDA29"/>
      </a:accent6>
      <a:hlink>
        <a:srgbClr val="00B0F0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Macintosh PowerPoint</Application>
  <PresentationFormat>Breitbild</PresentationFormat>
  <Paragraphs>20</Paragraphs>
  <Slides>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Modul 4: Schützen und sicher agieren: Überblick der Themen</vt:lpstr>
      <vt:lpstr>Schützen und sicher agieren: Themen der Lehreinheiten</vt:lpstr>
      <vt:lpstr>Lizenzhinweise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Jule Murmann</dc:creator>
  <cp:lastModifiedBy>Jule Murmann</cp:lastModifiedBy>
  <cp:revision>20</cp:revision>
  <dcterms:created xsi:type="dcterms:W3CDTF">2021-07-08T09:41:33Z</dcterms:created>
  <dcterms:modified xsi:type="dcterms:W3CDTF">2022-01-22T10:51:05Z</dcterms:modified>
</cp:coreProperties>
</file>