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5" r:id="rId2"/>
    <p:sldId id="380" r:id="rId3"/>
    <p:sldId id="374" r:id="rId4"/>
    <p:sldId id="382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ias Murmann" initials="MM" lastIdx="6" clrIdx="0">
    <p:extLst>
      <p:ext uri="{19B8F6BF-5375-455C-9EA6-DF929625EA0E}">
        <p15:presenceInfo xmlns:p15="http://schemas.microsoft.com/office/powerpoint/2012/main" userId="S::matthias.murmann@btf.de::b9aeb555-6277-494d-b61e-2398880cfc79" providerId="AD"/>
      </p:ext>
    </p:extLst>
  </p:cmAuthor>
  <p:cmAuthor id="2" name="Jule Murmann" initials="JM" lastIdx="1" clrIdx="1">
    <p:extLst>
      <p:ext uri="{19B8F6BF-5375-455C-9EA6-DF929625EA0E}">
        <p15:presenceInfo xmlns:p15="http://schemas.microsoft.com/office/powerpoint/2012/main" userId="Jule Mur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6367"/>
    <a:srgbClr val="00090B"/>
    <a:srgbClr val="4C4596"/>
    <a:srgbClr val="A91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640"/>
    <p:restoredTop sz="86395"/>
  </p:normalViewPr>
  <p:slideViewPr>
    <p:cSldViewPr snapToGrid="0" snapToObjects="1">
      <p:cViewPr varScale="1">
        <p:scale>
          <a:sx n="78" d="100"/>
          <a:sy n="78" d="100"/>
        </p:scale>
        <p:origin x="192" y="8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72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2BC07-7CC0-9449-B6E7-679D29347D09}" type="datetimeFigureOut">
              <a:rPr lang="de-DE" smtClean="0"/>
              <a:t>21.12.21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AB052-405B-FC49-BBDB-EEDE50BD20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9280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1" dirty="0"/>
              <a:t>Durchführungshinweis für Lehrende:</a:t>
            </a:r>
          </a:p>
          <a:p>
            <a:endParaRPr lang="de-DE" i="1" dirty="0"/>
          </a:p>
          <a:p>
            <a:r>
              <a:rPr lang="de-DE" i="1" dirty="0"/>
              <a:t>Diese Präsentation gibt einen kurzen Überblick über die Themen und Inhalte von Modul 3 des Baukastens der Medienkompetenz: Analysieren und reflektieren.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Durchführungshinweise: </a:t>
            </a:r>
          </a:p>
          <a:p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Die Fragen sollten nacheinander gestellt und beantwortet werden.</a:t>
            </a:r>
          </a:p>
          <a:p>
            <a:pPr marL="171450" indent="-171450">
              <a:buFontTx/>
              <a:buChar char="-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Antworten sichtbar auf Flipchart o.ä. sammeln</a:t>
            </a:r>
          </a:p>
          <a:p>
            <a:pPr marL="171450" indent="-171450">
              <a:buFontTx/>
              <a:buChar char="-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Nur Sammeln, nicht diskutieren</a:t>
            </a:r>
            <a:r>
              <a:rPr lang="de-DE" dirty="0">
                <a:effectLst/>
              </a:rPr>
              <a:t> </a:t>
            </a: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AB052-405B-FC49-BBDB-EEDE50BD209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702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5B0398-3174-D144-B62B-2D1031E66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E52344-E6CD-AB4C-8630-8A3C46BC9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410B72-8061-0E4D-B3EB-4FDFAD10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F7F6D-2414-1C4F-8215-D0805D25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0E9486-479C-6748-8BDE-5E84CA32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47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C351C-5679-AD47-AD69-3E64FF21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D9892F-8657-664B-8EAC-B67E12C3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2A154A-CD2D-FE45-9BEE-4A19C365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E582B1-DBCF-2C4F-A632-822D9E26C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0C9353-32EA-6A40-BCE4-B75F41869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38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68F639-7A39-CB47-A368-C4193ACA4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C28C56-E12B-0A4B-88E6-2C196C74E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0B4246-4A07-0A40-B9A7-073EA0A30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8E2DCB-7634-364E-935F-80955B07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9EE722-5D81-CB41-B0F3-8293107F9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86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929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21.12.21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3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A6A46-A842-FA46-BAF9-4C320220F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D2627F-BA73-0948-8342-187BDF587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64D1B8-7550-134E-AAFD-472BE1421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2AA378-2F5C-354A-A0F6-4139BC579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099C53-DE68-2F49-BE6A-8AD05BAB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27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CAEB0-B621-424C-8664-9154F273F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55DD6A-4E87-DD4C-AC0F-60AC1B6A0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8DDD1F-CC6C-AC49-94FD-DCE0AAE0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60E403-735E-F141-BB83-CAC969AB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8C1A23-CAF2-9547-BC09-04E0C90D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91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95C2A-070B-CF45-9260-5584B1704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3C0628-13CC-EB4A-B73C-B91A6AA58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FAC9B0-9B1B-F045-82D3-0A56795D1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A1053D-B1C7-3F47-9B57-699790035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9A2392-C088-CE4E-AC13-3D1C587A5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700C50-3DAE-DE44-B072-1DD75DB9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11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FE31A-10A3-2D4B-89CC-3FDFF6D11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3D9FFE-B621-2E40-BAB6-FC025F586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283301-8C46-BC45-A366-F48603328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A0932F-E73A-EB4D-AD50-F0E5F5350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01AC4C4-5AAD-C040-96C3-EC0949EB7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DCDC7BF-D28C-5940-968F-C23D23128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26B0511-C202-4646-9BF0-D049C4C68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9AE2939-D706-404D-8F89-9D34F439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64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8F3D9-D7E7-564B-AC1F-21A4B4B46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68ECA5-6535-7740-9D2A-1485BBD45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C4906A-E802-2A42-855F-33F7DD7B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CA885A-13A8-D643-A3AD-AC8A55DC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12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5836C8-E586-4A43-AFCA-6759DF8B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2619AD-A23E-4F4A-841E-33323933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855107-8F48-4740-A980-1AEE9D58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86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0A0A6-C037-674A-839B-45F4F94C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DA3E75-8721-3048-A3E6-8E39736F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37DBDB-BEC4-4744-8924-F19CCA8EB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D0345E-809B-0343-A1DA-66E3093F2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42B15F-8126-3244-BDBC-EE79EB143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E7E51FA-24F3-DC41-B62A-37802D24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94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3D0D8-EF1A-0446-B75A-425B9A64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7A4EA64-AE0A-8A4B-96FE-54F97D266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DC16E1-5A8C-8E41-B896-2C454DC29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2DFEF2-8EA7-0846-9D69-B600586D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A2FD16-3BC3-0B4A-A492-C2712B19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97D4D-C388-DC49-B5A3-3636DCCE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68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72B936A-F3DF-9649-A38E-B7FBA84B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5B92FE-AA98-FD4F-897B-3121CF54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4FB667-9751-604E-B5B2-EA6F4EFFAE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9782B5-0BE4-6441-A23F-797580320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EE5A31-E80F-C54A-8595-101216C29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39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daslernbuero.de/medienkompetenz/03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upport.microsoft.com/de-de/topic/einf&#252;gen-von-piktogrammen-in-microsoft-office-e2459f17-3996-4795-996e-b9a13486fa79" TargetMode="Externa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hyperlink" Target="https://idit.online/" TargetMode="Externa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Modul 3: Analysieren und reflektieren | Einstieg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Jule Murmann (TH Köln), Markus Lindenberg und Edmund Fuchs (BFW Köln)</a:t>
            </a:r>
          </a:p>
        </p:txBody>
      </p:sp>
    </p:spTree>
    <p:extLst>
      <p:ext uri="{BB962C8B-B14F-4D97-AF65-F5344CB8AC3E}">
        <p14:creationId xmlns:p14="http://schemas.microsoft.com/office/powerpoint/2010/main" val="229201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F09733-9215-7A45-9F8F-37E52B64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422849" cy="1676603"/>
          </a:xfrm>
        </p:spPr>
        <p:txBody>
          <a:bodyPr>
            <a:normAutofit/>
          </a:bodyPr>
          <a:lstStyle/>
          <a:p>
            <a:r>
              <a:rPr lang="de-DE" sz="3700"/>
              <a:t>Analysieren und reflektieren: Themen der Lehreinheiten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C0208A-42E1-6E4C-BDF3-B6BAD91D8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422848" cy="3785419"/>
          </a:xfrm>
        </p:spPr>
        <p:txBody>
          <a:bodyPr>
            <a:normAutofit/>
          </a:bodyPr>
          <a:lstStyle/>
          <a:p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Fake News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Was sind Fake News?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Warum entstehen sie?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Woran erkennt man sie?</a:t>
            </a:r>
          </a:p>
          <a:p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Bild- und Videomanipulation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Welche Formen gibt es?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Warum werden Bilder/Videos manipuliert?</a:t>
            </a:r>
          </a:p>
          <a:p>
            <a:pPr marL="228600" lvl="1">
              <a:spcBef>
                <a:spcPts val="1000"/>
              </a:spcBef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Geschäftsaktivitäten im Internet</a:t>
            </a:r>
          </a:p>
          <a:p>
            <a:pPr lvl="1">
              <a:buFont typeface="Symbol" pitchFamily="2" charset="2"/>
              <a:buChar char="-"/>
            </a:pP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Vergleichsportale, Fake Shops, Zahlungsmethoden, AGBs 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11C59EDF-5A1E-404D-B55D-8AEA5D8D6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FEE0385D-4151-43AA-9C6B-0365E1031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557784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3F71C9E-847C-0147-873C-392C47707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688" b="8019"/>
          <a:stretch/>
        </p:blipFill>
        <p:spPr bwMode="auto">
          <a:xfrm>
            <a:off x="8361082" y="1919470"/>
            <a:ext cx="3026664" cy="3015813"/>
          </a:xfrm>
          <a:prstGeom prst="rect">
            <a:avLst/>
          </a:prstGeom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55D7A4-A5F2-584D-AF3D-3FD16E66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3928" y="6356350"/>
            <a:ext cx="685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5B9EB27-434D-3948-A1A0-C236E764895A}" type="slidenum">
              <a:rPr lang="de-DE">
                <a:solidFill>
                  <a:srgbClr val="404040"/>
                </a:solidFill>
              </a:rPr>
              <a:pPr>
                <a:spcAft>
                  <a:spcPts val="600"/>
                </a:spcAft>
              </a:pPr>
              <a:t>2</a:t>
            </a:fld>
            <a:endParaRPr lang="de-DE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0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199994-21AE-49A2-BA0D-12E295989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378761-8DB7-A94B-B3A8-80D2D62BC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394" y="530578"/>
            <a:ext cx="5262354" cy="1160110"/>
          </a:xfrm>
        </p:spPr>
        <p:txBody>
          <a:bodyPr>
            <a:normAutofit/>
          </a:bodyPr>
          <a:lstStyle/>
          <a:p>
            <a:r>
              <a:rPr lang="de-DE" sz="3700" dirty="0">
                <a:latin typeface="Arial" panose="020B0604020202020204" pitchFamily="34" charset="0"/>
                <a:cs typeface="Arial" panose="020B0604020202020204" pitchFamily="34" charset="0"/>
              </a:rPr>
              <a:t>Fragerunde: Fake News</a:t>
            </a:r>
          </a:p>
        </p:txBody>
      </p:sp>
      <p:pic>
        <p:nvPicPr>
          <p:cNvPr id="7" name="Grafik 6" descr="Hilfe mit einfarbiger Füllung">
            <a:extLst>
              <a:ext uri="{FF2B5EF4-FFF2-40B4-BE49-F238E27FC236}">
                <a16:creationId xmlns:a16="http://schemas.microsoft.com/office/drawing/2014/main" id="{A71E8EEB-247F-764A-A646-E0BF4C357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99" y="652458"/>
            <a:ext cx="5440195" cy="5440195"/>
          </a:xfrm>
          <a:custGeom>
            <a:avLst/>
            <a:gdLst/>
            <a:ahLst/>
            <a:cxnLst/>
            <a:rect l="l" t="t" r="r" b="b"/>
            <a:pathLst>
              <a:path w="4643496" h="5550370">
                <a:moveTo>
                  <a:pt x="81586" y="0"/>
                </a:moveTo>
                <a:lnTo>
                  <a:pt x="4561910" y="0"/>
                </a:lnTo>
                <a:cubicBezTo>
                  <a:pt x="4606969" y="0"/>
                  <a:pt x="4643496" y="36527"/>
                  <a:pt x="4643496" y="81586"/>
                </a:cubicBezTo>
                <a:lnTo>
                  <a:pt x="4643496" y="5468784"/>
                </a:lnTo>
                <a:cubicBezTo>
                  <a:pt x="4643496" y="5513843"/>
                  <a:pt x="4606969" y="5550370"/>
                  <a:pt x="4561910" y="5550370"/>
                </a:cubicBezTo>
                <a:lnTo>
                  <a:pt x="81586" y="5550370"/>
                </a:lnTo>
                <a:cubicBezTo>
                  <a:pt x="36527" y="5550370"/>
                  <a:pt x="0" y="5513843"/>
                  <a:pt x="0" y="5468784"/>
                </a:cubicBezTo>
                <a:lnTo>
                  <a:pt x="0" y="81586"/>
                </a:lnTo>
                <a:cubicBezTo>
                  <a:pt x="0" y="36527"/>
                  <a:pt x="36527" y="0"/>
                  <a:pt x="81586" y="0"/>
                </a:cubicBez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A2C34835-4F79-4934-B151-D68E79764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3E76D5-D2EE-4B47-80F6-2CA3649F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570" y="1825625"/>
            <a:ext cx="4771178" cy="438890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de-DE" dirty="0"/>
              <a:t>Was verstehen Sie unter </a:t>
            </a:r>
            <a:r>
              <a:rPr lang="de-DE" dirty="0" err="1"/>
              <a:t>Fake</a:t>
            </a:r>
            <a:r>
              <a:rPr lang="de-DE" dirty="0"/>
              <a:t> News?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Können Sie Beispiele nennen?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Woran erkennen Sie </a:t>
            </a:r>
            <a:r>
              <a:rPr lang="de-DE" dirty="0" err="1"/>
              <a:t>Fake</a:t>
            </a:r>
            <a:r>
              <a:rPr lang="de-DE" dirty="0"/>
              <a:t> News?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8E37A7-51AB-6341-ACE5-EAED443B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5B9EB27-434D-3948-A1A0-C236E764895A}" type="slidenum">
              <a:rPr lang="de-DE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de-DE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0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546122"/>
          </a:xfrm>
        </p:spPr>
        <p:txBody>
          <a:bodyPr>
            <a:normAutofit/>
          </a:bodyPr>
          <a:lstStyle/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Autor:innen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Jule Murmann für TH Köln, Markus Lindenberg und Edmund Fuchs für BFW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3: Analysieren und reflektieren | Einstieg.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BMBF-Förderkennzeichen: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und Website zur Creative Commons Lizenz&#10;&#10;https://creativecommons.org/licenses/by-sa/4.0/">
            <a:hlinkClick r:id="rId5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Macintosh PowerPoint</Application>
  <PresentationFormat>Breitbild</PresentationFormat>
  <Paragraphs>38</Paragraphs>
  <Slides>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Symbol</vt:lpstr>
      <vt:lpstr>Office</vt:lpstr>
      <vt:lpstr>Modul 3: Analysieren und reflektieren | Einstieg </vt:lpstr>
      <vt:lpstr>Analysieren und reflektieren: Themen der Lehreinheiten</vt:lpstr>
      <vt:lpstr>Fragerunde: Fake News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Matthias Murmann</dc:creator>
  <cp:lastModifiedBy>Jule Murmann</cp:lastModifiedBy>
  <cp:revision>76</cp:revision>
  <dcterms:created xsi:type="dcterms:W3CDTF">2021-01-12T18:03:47Z</dcterms:created>
  <dcterms:modified xsi:type="dcterms:W3CDTF">2021-12-21T13:53:49Z</dcterms:modified>
</cp:coreProperties>
</file>