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4"/>
  </p:sldMasterIdLst>
  <p:notesMasterIdLst>
    <p:notesMasterId r:id="rId9"/>
  </p:notesMasterIdLst>
  <p:sldIdLst>
    <p:sldId id="367" r:id="rId5"/>
    <p:sldId id="257" r:id="rId6"/>
    <p:sldId id="380" r:id="rId7"/>
    <p:sldId id="38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e Murmann" initials="JM" lastIdx="1" clrIdx="0">
    <p:extLst>
      <p:ext uri="{19B8F6BF-5375-455C-9EA6-DF929625EA0E}">
        <p15:presenceInfo xmlns:p15="http://schemas.microsoft.com/office/powerpoint/2012/main" userId="Jule Mur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p:restoredTop sz="96327"/>
  </p:normalViewPr>
  <p:slideViewPr>
    <p:cSldViewPr snapToGrid="0" snapToObjects="1">
      <p:cViewPr varScale="1">
        <p:scale>
          <a:sx n="109" d="100"/>
          <a:sy n="109" d="100"/>
        </p:scale>
        <p:origin x="216" y="6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5" d="100"/>
          <a:sy n="85" d="100"/>
        </p:scale>
        <p:origin x="217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2D1AB9-37C9-DD42-AADD-AC01745E2343}" type="datetimeFigureOut">
              <a:rPr lang="de-DE" smtClean="0"/>
              <a:t>22.01.22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731783-CDE0-9B4B-BC95-D522CF7FF8D4}" type="slidenum">
              <a:rPr lang="de-DE" smtClean="0"/>
              <a:t>‹Nr.›</a:t>
            </a:fld>
            <a:endParaRPr lang="de-DE"/>
          </a:p>
        </p:txBody>
      </p:sp>
    </p:spTree>
    <p:extLst>
      <p:ext uri="{BB962C8B-B14F-4D97-AF65-F5344CB8AC3E}">
        <p14:creationId xmlns:p14="http://schemas.microsoft.com/office/powerpoint/2010/main" val="3608265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info@firma.de"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post@firma.de"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a:solidFill>
                  <a:schemeClr val="tx1"/>
                </a:solidFill>
                <a:effectLst/>
                <a:latin typeface="+mn-lt"/>
                <a:ea typeface="+mn-ea"/>
                <a:cs typeface="+mn-cs"/>
              </a:rPr>
              <a:t>Das Thema </a:t>
            </a:r>
            <a:r>
              <a:rPr lang="de-DE" sz="1200" kern="1200" dirty="0" err="1">
                <a:solidFill>
                  <a:schemeClr val="tx1"/>
                </a:solidFill>
                <a:effectLst/>
                <a:latin typeface="+mn-lt"/>
                <a:ea typeface="+mn-ea"/>
                <a:cs typeface="+mn-cs"/>
              </a:rPr>
              <a:t>Fake</a:t>
            </a:r>
            <a:r>
              <a:rPr lang="de-DE" sz="1200" kern="1200" dirty="0">
                <a:solidFill>
                  <a:schemeClr val="tx1"/>
                </a:solidFill>
                <a:effectLst/>
                <a:latin typeface="+mn-lt"/>
                <a:ea typeface="+mn-ea"/>
                <a:cs typeface="+mn-cs"/>
              </a:rPr>
              <a:t> News und Bild- und Videomanipulation kann auch im späteren Berufsalltag für Kaufleute für Büromanagement sehr relevant werden.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tx1"/>
                </a:solidFill>
                <a:effectLst/>
                <a:latin typeface="+mn-lt"/>
                <a:ea typeface="+mn-ea"/>
                <a:cs typeface="+mn-cs"/>
              </a:rPr>
              <a:t>Inwiefern?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Symbol" pitchFamily="2" charset="2"/>
              <a:buChar char="-"/>
              <a:tabLst/>
              <a:defRPr/>
            </a:pPr>
            <a:r>
              <a:rPr lang="de-DE" sz="1200" kern="1200" dirty="0">
                <a:solidFill>
                  <a:schemeClr val="tx1"/>
                </a:solidFill>
                <a:effectLst/>
                <a:latin typeface="+mn-lt"/>
                <a:ea typeface="+mn-ea"/>
                <a:cs typeface="+mn-cs"/>
              </a:rPr>
              <a:t>Mitarbeitende im Bereich Assistenz und Sekretariat sind häufig mit </a:t>
            </a:r>
            <a:r>
              <a:rPr lang="de-DE" sz="1200" kern="1200" dirty="0" err="1">
                <a:solidFill>
                  <a:schemeClr val="tx1"/>
                </a:solidFill>
                <a:effectLst/>
                <a:latin typeface="+mn-lt"/>
                <a:ea typeface="+mn-ea"/>
                <a:cs typeface="+mn-cs"/>
              </a:rPr>
              <a:t>Fake</a:t>
            </a:r>
            <a:r>
              <a:rPr lang="de-DE" sz="1200" kern="1200" dirty="0">
                <a:solidFill>
                  <a:schemeClr val="tx1"/>
                </a:solidFill>
                <a:effectLst/>
                <a:latin typeface="+mn-lt"/>
                <a:ea typeface="+mn-ea"/>
                <a:cs typeface="+mn-cs"/>
              </a:rPr>
              <a:t> News konfrontiert, weil sie sehr häufig zentrale Accounts wie </a:t>
            </a:r>
            <a:r>
              <a:rPr lang="de-DE" sz="1200" kern="1200" dirty="0">
                <a:solidFill>
                  <a:schemeClr val="tx1"/>
                </a:solidFill>
                <a:effectLst/>
                <a:latin typeface="+mn-lt"/>
                <a:ea typeface="+mn-ea"/>
                <a:cs typeface="+mn-cs"/>
                <a:hlinkClick r:id="rId3"/>
              </a:rPr>
              <a:t>info@firma.de</a:t>
            </a:r>
            <a:r>
              <a:rPr lang="de-DE" sz="1200" kern="1200" dirty="0">
                <a:solidFill>
                  <a:schemeClr val="tx1"/>
                </a:solidFill>
                <a:effectLst/>
                <a:latin typeface="+mn-lt"/>
                <a:ea typeface="+mn-ea"/>
                <a:cs typeface="+mn-cs"/>
              </a:rPr>
              <a:t> oder </a:t>
            </a:r>
            <a:r>
              <a:rPr lang="de-DE" sz="1200" kern="1200" dirty="0">
                <a:solidFill>
                  <a:schemeClr val="tx1"/>
                </a:solidFill>
                <a:effectLst/>
                <a:latin typeface="+mn-lt"/>
                <a:ea typeface="+mn-ea"/>
                <a:cs typeface="+mn-cs"/>
                <a:hlinkClick r:id="rId4"/>
              </a:rPr>
              <a:t>post@firma.de</a:t>
            </a:r>
            <a:r>
              <a:rPr lang="de-DE" sz="1200" kern="1200" dirty="0">
                <a:solidFill>
                  <a:schemeClr val="tx1"/>
                </a:solidFill>
                <a:effectLst/>
                <a:latin typeface="+mn-lt"/>
                <a:ea typeface="+mn-ea"/>
                <a:cs typeface="+mn-cs"/>
              </a:rPr>
              <a:t> etc. bearbeiten. </a:t>
            </a:r>
          </a:p>
          <a:p>
            <a:pPr marL="171450" marR="0" lvl="0" indent="-171450" algn="l" defTabSz="914400" rtl="0" eaLnBrk="1" fontAlgn="auto" latinLnBrk="0" hangingPunct="1">
              <a:lnSpc>
                <a:spcPct val="100000"/>
              </a:lnSpc>
              <a:spcBef>
                <a:spcPts val="0"/>
              </a:spcBef>
              <a:spcAft>
                <a:spcPts val="0"/>
              </a:spcAft>
              <a:buClrTx/>
              <a:buSzTx/>
              <a:buFont typeface="Symbol" pitchFamily="2" charset="2"/>
              <a:buChar char="-"/>
              <a:tabLst/>
              <a:defRPr/>
            </a:pPr>
            <a:r>
              <a:rPr lang="de-DE" sz="1200" kern="1200" dirty="0">
                <a:solidFill>
                  <a:schemeClr val="tx1"/>
                </a:solidFill>
                <a:effectLst/>
                <a:latin typeface="+mn-lt"/>
                <a:ea typeface="+mn-ea"/>
                <a:cs typeface="+mn-cs"/>
              </a:rPr>
              <a:t>Sie werden auch insbesondere in ihrer beruflichen Funktion als verlängerter Arm der Geschäftsführung etc. gesehen und deshalb gerne angeschrieben.</a:t>
            </a:r>
          </a:p>
          <a:p>
            <a:pPr marL="171450" indent="-171450">
              <a:buFontTx/>
              <a:buChar char="-"/>
            </a:pPr>
            <a:endParaRPr lang="de-DE" dirty="0"/>
          </a:p>
        </p:txBody>
      </p:sp>
      <p:sp>
        <p:nvSpPr>
          <p:cNvPr id="4" name="Foliennummernplatzhalter 3"/>
          <p:cNvSpPr>
            <a:spLocks noGrp="1"/>
          </p:cNvSpPr>
          <p:nvPr>
            <p:ph type="sldNum" sz="quarter" idx="5"/>
          </p:nvPr>
        </p:nvSpPr>
        <p:spPr/>
        <p:txBody>
          <a:bodyPr/>
          <a:lstStyle/>
          <a:p>
            <a:fld id="{5730109D-9CE9-DA45-9529-E3869B0E6E5A}" type="slidenum">
              <a:rPr lang="de-DE" smtClean="0"/>
              <a:t>1</a:t>
            </a:fld>
            <a:endParaRPr lang="de-DE" dirty="0"/>
          </a:p>
        </p:txBody>
      </p:sp>
    </p:spTree>
    <p:extLst>
      <p:ext uri="{BB962C8B-B14F-4D97-AF65-F5344CB8AC3E}">
        <p14:creationId xmlns:p14="http://schemas.microsoft.com/office/powerpoint/2010/main" val="1216727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i="1" kern="1200" dirty="0">
                <a:solidFill>
                  <a:schemeClr val="tx1"/>
                </a:solidFill>
                <a:effectLst/>
                <a:latin typeface="+mn-lt"/>
                <a:ea typeface="+mn-ea"/>
                <a:cs typeface="+mn-cs"/>
              </a:rPr>
              <a:t>Ausbilderhinweis: Folie animiert. Die einander nahegelegenen Symbole sind unten in Zweierblöcken genannt. Reihenfolge des Erscheinens entspricht Reihenfolge der Nennung unten. </a:t>
            </a:r>
          </a:p>
          <a:p>
            <a:pPr lvl="0"/>
            <a:endParaRPr lang="de-DE" sz="1200" kern="1200" dirty="0">
              <a:solidFill>
                <a:schemeClr val="tx1"/>
              </a:solidFill>
              <a:effectLst/>
              <a:latin typeface="+mn-lt"/>
              <a:ea typeface="+mn-ea"/>
              <a:cs typeface="+mn-cs"/>
            </a:endParaRPr>
          </a:p>
          <a:p>
            <a:pPr lvl="0"/>
            <a:r>
              <a:rPr lang="de-DE" sz="1200" kern="1200" dirty="0" err="1">
                <a:solidFill>
                  <a:schemeClr val="tx1"/>
                </a:solidFill>
                <a:effectLst/>
                <a:latin typeface="+mn-lt"/>
                <a:ea typeface="+mn-ea"/>
                <a:cs typeface="+mn-cs"/>
              </a:rPr>
              <a:t>Fake</a:t>
            </a:r>
            <a:r>
              <a:rPr lang="de-DE" sz="1200" kern="1200" dirty="0">
                <a:solidFill>
                  <a:schemeClr val="tx1"/>
                </a:solidFill>
                <a:effectLst/>
                <a:latin typeface="+mn-lt"/>
                <a:ea typeface="+mn-ea"/>
                <a:cs typeface="+mn-cs"/>
              </a:rPr>
              <a:t> News können dazu führen, dass</a:t>
            </a:r>
          </a:p>
          <a:p>
            <a:pPr lvl="0"/>
            <a:endParaRPr lang="de-DE" sz="1200" kern="1200" dirty="0">
              <a:solidFill>
                <a:schemeClr val="tx1"/>
              </a:solidFill>
              <a:effectLst/>
              <a:latin typeface="+mn-lt"/>
              <a:ea typeface="+mn-ea"/>
              <a:cs typeface="+mn-cs"/>
            </a:endParaRPr>
          </a:p>
          <a:p>
            <a:pPr marL="171450" lvl="0" indent="-171450">
              <a:buFont typeface="Symbol" pitchFamily="2" charset="2"/>
              <a:buChar char="-"/>
            </a:pPr>
            <a:r>
              <a:rPr lang="de-DE" sz="1200" kern="1200" dirty="0">
                <a:solidFill>
                  <a:schemeClr val="tx1"/>
                </a:solidFill>
                <a:effectLst/>
                <a:latin typeface="+mn-lt"/>
                <a:ea typeface="+mn-ea"/>
                <a:cs typeface="+mn-cs"/>
              </a:rPr>
              <a:t>das </a:t>
            </a:r>
            <a:r>
              <a:rPr lang="de-DE" sz="1200" b="1" kern="1200" dirty="0">
                <a:solidFill>
                  <a:schemeClr val="tx1"/>
                </a:solidFill>
                <a:effectLst/>
                <a:latin typeface="+mn-lt"/>
                <a:ea typeface="+mn-ea"/>
                <a:cs typeface="+mn-cs"/>
              </a:rPr>
              <a:t>Mailaufkommen steigt: </a:t>
            </a:r>
            <a:r>
              <a:rPr lang="de-DE" sz="1200" kern="1200" dirty="0">
                <a:solidFill>
                  <a:schemeClr val="tx1"/>
                </a:solidFill>
                <a:effectLst/>
                <a:latin typeface="+mn-lt"/>
                <a:ea typeface="+mn-ea"/>
                <a:cs typeface="+mn-cs"/>
              </a:rPr>
              <a:t>Mails, die es angemessen zu beantworten gilt,</a:t>
            </a:r>
          </a:p>
          <a:p>
            <a:pPr marL="171450" lvl="0" indent="-171450">
              <a:buFont typeface="Symbol" pitchFamily="2" charset="2"/>
              <a:buChar char="-"/>
            </a:pPr>
            <a:r>
              <a:rPr lang="de-DE" sz="1200" kern="1200" dirty="0">
                <a:solidFill>
                  <a:schemeClr val="tx1"/>
                </a:solidFill>
                <a:effectLst/>
                <a:latin typeface="+mn-lt"/>
                <a:ea typeface="+mn-ea"/>
                <a:cs typeface="+mn-cs"/>
              </a:rPr>
              <a:t>das </a:t>
            </a:r>
            <a:r>
              <a:rPr lang="de-DE" sz="1200" b="1" kern="1200" dirty="0">
                <a:solidFill>
                  <a:schemeClr val="tx1"/>
                </a:solidFill>
                <a:effectLst/>
                <a:latin typeface="+mn-lt"/>
                <a:ea typeface="+mn-ea"/>
                <a:cs typeface="+mn-cs"/>
              </a:rPr>
              <a:t>Telefon nicht </a:t>
            </a:r>
            <a:r>
              <a:rPr lang="de-DE" sz="1200" kern="1200" dirty="0">
                <a:solidFill>
                  <a:schemeClr val="tx1"/>
                </a:solidFill>
                <a:effectLst/>
                <a:latin typeface="+mn-lt"/>
                <a:ea typeface="+mn-ea"/>
                <a:cs typeface="+mn-cs"/>
              </a:rPr>
              <a:t>mehr </a:t>
            </a:r>
            <a:r>
              <a:rPr lang="de-DE" sz="1200" b="1" kern="1200" dirty="0">
                <a:solidFill>
                  <a:schemeClr val="tx1"/>
                </a:solidFill>
                <a:effectLst/>
                <a:latin typeface="+mn-lt"/>
                <a:ea typeface="+mn-ea"/>
                <a:cs typeface="+mn-cs"/>
              </a:rPr>
              <a:t>stillsteht</a:t>
            </a:r>
            <a:r>
              <a:rPr lang="de-DE" sz="1200" kern="1200" dirty="0">
                <a:solidFill>
                  <a:schemeClr val="tx1"/>
                </a:solidFill>
                <a:effectLst/>
                <a:latin typeface="+mn-lt"/>
                <a:ea typeface="+mn-ea"/>
                <a:cs typeface="+mn-cs"/>
              </a:rPr>
              <a:t>, weil Kunden nachfragen,</a:t>
            </a:r>
          </a:p>
          <a:p>
            <a:pPr marL="171450" marR="0" lvl="0" indent="-171450" algn="l" defTabSz="914400" rtl="0" eaLnBrk="1" fontAlgn="auto" latinLnBrk="0" hangingPunct="1">
              <a:lnSpc>
                <a:spcPct val="100000"/>
              </a:lnSpc>
              <a:spcBef>
                <a:spcPts val="0"/>
              </a:spcBef>
              <a:spcAft>
                <a:spcPts val="0"/>
              </a:spcAft>
              <a:buClrTx/>
              <a:buSzTx/>
              <a:buFont typeface="Symbol" pitchFamily="2" charset="2"/>
              <a:buChar char="-"/>
              <a:tabLst/>
              <a:defRPr/>
            </a:pPr>
            <a:endParaRPr lang="de-DE"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Symbol" pitchFamily="2" charset="2"/>
              <a:buChar char="-"/>
              <a:tabLst/>
              <a:defRPr/>
            </a:pPr>
            <a:r>
              <a:rPr lang="de-DE" sz="1200" kern="1200" dirty="0">
                <a:solidFill>
                  <a:schemeClr val="tx1"/>
                </a:solidFill>
                <a:effectLst/>
                <a:latin typeface="+mn-lt"/>
                <a:ea typeface="+mn-ea"/>
                <a:cs typeface="+mn-cs"/>
              </a:rPr>
              <a:t>Kunden </a:t>
            </a:r>
            <a:r>
              <a:rPr lang="de-DE" sz="1200" b="1" kern="1200" dirty="0">
                <a:solidFill>
                  <a:schemeClr val="tx1"/>
                </a:solidFill>
                <a:effectLst/>
                <a:latin typeface="+mn-lt"/>
                <a:ea typeface="+mn-ea"/>
                <a:cs typeface="+mn-cs"/>
              </a:rPr>
              <a:t>zur Konkurrenz wechseln</a:t>
            </a:r>
            <a:r>
              <a:rPr lang="de-DE" sz="1200" kern="1200" dirty="0">
                <a:solidFill>
                  <a:schemeClr val="tx1"/>
                </a:solidFill>
                <a:effectLst/>
                <a:latin typeface="+mn-lt"/>
                <a:ea typeface="+mn-ea"/>
                <a:cs typeface="+mn-cs"/>
              </a:rPr>
              <a:t>,</a:t>
            </a:r>
          </a:p>
          <a:p>
            <a:pPr marL="171450" lvl="0" indent="-171450">
              <a:buFont typeface="Symbol" pitchFamily="2" charset="2"/>
              <a:buChar char="-"/>
            </a:pPr>
            <a:r>
              <a:rPr lang="de-DE" sz="1200" b="1" kern="1200" dirty="0">
                <a:solidFill>
                  <a:schemeClr val="tx1"/>
                </a:solidFill>
                <a:effectLst/>
                <a:latin typeface="+mn-lt"/>
                <a:ea typeface="+mn-ea"/>
                <a:cs typeface="+mn-cs"/>
              </a:rPr>
              <a:t>Fachkräfte abwandern</a:t>
            </a:r>
            <a:r>
              <a:rPr lang="de-DE" sz="1200" kern="1200" dirty="0">
                <a:solidFill>
                  <a:schemeClr val="tx1"/>
                </a:solidFill>
                <a:effectLst/>
                <a:latin typeface="+mn-lt"/>
                <a:ea typeface="+mn-ea"/>
                <a:cs typeface="+mn-cs"/>
              </a:rPr>
              <a:t> und sich bei anderen Unternehmen bewerben,</a:t>
            </a:r>
          </a:p>
          <a:p>
            <a:pPr marL="171450" lvl="0" indent="-171450">
              <a:buFont typeface="Symbol" pitchFamily="2" charset="2"/>
              <a:buChar char="-"/>
            </a:pPr>
            <a:endParaRPr lang="de-DE" sz="1200" kern="1200" dirty="0">
              <a:solidFill>
                <a:schemeClr val="tx1"/>
              </a:solidFill>
              <a:effectLst/>
              <a:latin typeface="+mn-lt"/>
              <a:ea typeface="+mn-ea"/>
              <a:cs typeface="+mn-cs"/>
            </a:endParaRPr>
          </a:p>
          <a:p>
            <a:pPr marL="171450" lvl="0" indent="-171450">
              <a:buFont typeface="Symbol" pitchFamily="2" charset="2"/>
              <a:buChar char="-"/>
            </a:pPr>
            <a:r>
              <a:rPr lang="de-DE" sz="1200" kern="1200" dirty="0">
                <a:solidFill>
                  <a:schemeClr val="tx1"/>
                </a:solidFill>
                <a:effectLst/>
                <a:latin typeface="+mn-lt"/>
                <a:ea typeface="+mn-ea"/>
                <a:cs typeface="+mn-cs"/>
              </a:rPr>
              <a:t>man bei Kontakten mit anderen Unternehmen darauf </a:t>
            </a:r>
            <a:r>
              <a:rPr lang="de-DE" sz="1200" b="1" kern="1200" dirty="0">
                <a:solidFill>
                  <a:schemeClr val="tx1"/>
                </a:solidFill>
                <a:effectLst/>
                <a:latin typeface="+mn-lt"/>
                <a:ea typeface="+mn-ea"/>
                <a:cs typeface="+mn-cs"/>
              </a:rPr>
              <a:t>angesprochen wird,</a:t>
            </a:r>
            <a:r>
              <a:rPr lang="de-DE" sz="1200" kern="1200" dirty="0">
                <a:solidFill>
                  <a:schemeClr val="tx1"/>
                </a:solidFill>
                <a:effectLst/>
                <a:latin typeface="+mn-lt"/>
                <a:ea typeface="+mn-ea"/>
                <a:cs typeface="+mn-cs"/>
              </a:rPr>
              <a:t> dass da was passiert sei oder was denn los sei ...,</a:t>
            </a:r>
          </a:p>
          <a:p>
            <a:pPr marL="171450" lvl="0" indent="-171450">
              <a:buFont typeface="Symbol" pitchFamily="2" charset="2"/>
              <a:buChar char="-"/>
            </a:pPr>
            <a:endParaRPr lang="de-DE" sz="1200" kern="1200" dirty="0">
              <a:solidFill>
                <a:schemeClr val="tx1"/>
              </a:solidFill>
              <a:effectLst/>
              <a:latin typeface="+mn-lt"/>
              <a:ea typeface="+mn-ea"/>
              <a:cs typeface="+mn-cs"/>
            </a:endParaRPr>
          </a:p>
          <a:p>
            <a:pPr marL="171450" lvl="0" indent="-171450">
              <a:buFont typeface="Symbol" pitchFamily="2" charset="2"/>
              <a:buChar char="-"/>
            </a:pPr>
            <a:r>
              <a:rPr lang="de-DE" sz="1200" b="1" kern="1200" dirty="0">
                <a:solidFill>
                  <a:schemeClr val="tx1"/>
                </a:solidFill>
                <a:effectLst/>
                <a:latin typeface="+mn-lt"/>
                <a:ea typeface="+mn-ea"/>
                <a:cs typeface="+mn-cs"/>
              </a:rPr>
              <a:t>unpassende</a:t>
            </a:r>
            <a:r>
              <a:rPr lang="de-DE" sz="1200" kern="1200" dirty="0">
                <a:solidFill>
                  <a:schemeClr val="tx1"/>
                </a:solidFill>
                <a:effectLst/>
                <a:latin typeface="+mn-lt"/>
                <a:ea typeface="+mn-ea"/>
                <a:cs typeface="+mn-cs"/>
              </a:rPr>
              <a:t> </a:t>
            </a:r>
            <a:r>
              <a:rPr lang="de-DE" sz="1200" b="1" kern="1200" dirty="0">
                <a:solidFill>
                  <a:schemeClr val="tx1"/>
                </a:solidFill>
                <a:effectLst/>
                <a:latin typeface="+mn-lt"/>
                <a:ea typeface="+mn-ea"/>
                <a:cs typeface="+mn-cs"/>
              </a:rPr>
              <a:t>Bemerkungen</a:t>
            </a:r>
            <a:r>
              <a:rPr lang="de-DE" sz="1200" kern="1200" dirty="0">
                <a:solidFill>
                  <a:schemeClr val="tx1"/>
                </a:solidFill>
                <a:effectLst/>
                <a:latin typeface="+mn-lt"/>
                <a:ea typeface="+mn-ea"/>
                <a:cs typeface="+mn-cs"/>
              </a:rPr>
              <a:t> bei Facebook, Twitter oder irgendwo im </a:t>
            </a:r>
            <a:r>
              <a:rPr lang="de-DE" sz="1200" b="1" kern="1200" dirty="0">
                <a:solidFill>
                  <a:schemeClr val="tx1"/>
                </a:solidFill>
                <a:effectLst/>
                <a:latin typeface="+mn-lt"/>
                <a:ea typeface="+mn-ea"/>
                <a:cs typeface="+mn-cs"/>
              </a:rPr>
              <a:t>Internet</a:t>
            </a:r>
            <a:r>
              <a:rPr lang="de-DE" sz="1200" kern="1200" dirty="0">
                <a:solidFill>
                  <a:schemeClr val="tx1"/>
                </a:solidFill>
                <a:effectLst/>
                <a:latin typeface="+mn-lt"/>
                <a:ea typeface="+mn-ea"/>
                <a:cs typeface="+mn-cs"/>
              </a:rPr>
              <a:t> stehen, die zu einem </a:t>
            </a:r>
            <a:r>
              <a:rPr lang="de-DE" sz="1200" b="1" kern="1200" dirty="0">
                <a:solidFill>
                  <a:schemeClr val="tx1"/>
                </a:solidFill>
                <a:effectLst/>
                <a:latin typeface="+mn-lt"/>
                <a:ea typeface="+mn-ea"/>
                <a:cs typeface="+mn-cs"/>
              </a:rPr>
              <a:t>Shitstorm</a:t>
            </a:r>
            <a:r>
              <a:rPr lang="de-DE" sz="1200" kern="1200" dirty="0">
                <a:solidFill>
                  <a:schemeClr val="tx1"/>
                </a:solidFill>
                <a:effectLst/>
                <a:latin typeface="+mn-lt"/>
                <a:ea typeface="+mn-ea"/>
                <a:cs typeface="+mn-cs"/>
              </a:rPr>
              <a:t> in den sozialen Medien und auf den Servern des Unternehmens führen können </a:t>
            </a:r>
          </a:p>
          <a:p>
            <a:pPr marL="171450" lvl="0" indent="-171450">
              <a:buFont typeface="Symbol" pitchFamily="2" charset="2"/>
              <a:buChar char="-"/>
            </a:pPr>
            <a:r>
              <a:rPr lang="de-DE" sz="1200" kern="1200" dirty="0">
                <a:solidFill>
                  <a:schemeClr val="tx1"/>
                </a:solidFill>
                <a:effectLst/>
                <a:latin typeface="+mn-lt"/>
                <a:ea typeface="+mn-ea"/>
                <a:cs typeface="+mn-cs"/>
              </a:rPr>
              <a:t>Negative (Fake-)Bewertungen im Internet führen dazu, dass das eigene Unternehmen möglicherweise im </a:t>
            </a:r>
            <a:r>
              <a:rPr lang="de-DE" sz="1200" b="1" kern="1200" dirty="0">
                <a:solidFill>
                  <a:schemeClr val="tx1"/>
                </a:solidFill>
                <a:effectLst/>
                <a:latin typeface="+mn-lt"/>
                <a:ea typeface="+mn-ea"/>
                <a:cs typeface="+mn-cs"/>
              </a:rPr>
              <a:t>Google</a:t>
            </a:r>
            <a:r>
              <a:rPr lang="de-DE" sz="1200" kern="1200" dirty="0">
                <a:solidFill>
                  <a:schemeClr val="tx1"/>
                </a:solidFill>
                <a:effectLst/>
                <a:latin typeface="+mn-lt"/>
                <a:ea typeface="+mn-ea"/>
                <a:cs typeface="+mn-cs"/>
              </a:rPr>
              <a:t> </a:t>
            </a:r>
            <a:r>
              <a:rPr lang="de-DE" sz="1200" b="1" kern="1200" dirty="0" err="1">
                <a:solidFill>
                  <a:schemeClr val="tx1"/>
                </a:solidFill>
                <a:effectLst/>
                <a:latin typeface="+mn-lt"/>
                <a:ea typeface="+mn-ea"/>
                <a:cs typeface="+mn-cs"/>
              </a:rPr>
              <a:t>Suchrang</a:t>
            </a:r>
            <a:r>
              <a:rPr lang="de-DE" sz="1200" b="1" kern="1200" dirty="0">
                <a:solidFill>
                  <a:schemeClr val="tx1"/>
                </a:solidFill>
                <a:effectLst/>
                <a:latin typeface="+mn-lt"/>
                <a:ea typeface="+mn-ea"/>
                <a:cs typeface="+mn-cs"/>
              </a:rPr>
              <a:t> weiter nach hinten rutscht</a:t>
            </a:r>
            <a:r>
              <a:rPr lang="de-DE" sz="1200" kern="1200" dirty="0">
                <a:solidFill>
                  <a:schemeClr val="tx1"/>
                </a:solidFill>
                <a:effectLst/>
                <a:latin typeface="+mn-lt"/>
                <a:ea typeface="+mn-ea"/>
                <a:cs typeface="+mn-cs"/>
              </a:rPr>
              <a:t>. Deshalb sollten KBM unbedingt gut mitarbeiten, um solche Bewertungen zu finden und sie gleich professionell seitens des Unternehmens mit zu kommentieren.</a:t>
            </a:r>
          </a:p>
          <a:p>
            <a:pPr marL="171450" marR="0" lvl="0" indent="-171450" algn="l" defTabSz="914400" rtl="0" eaLnBrk="1" fontAlgn="auto" latinLnBrk="0" hangingPunct="1">
              <a:lnSpc>
                <a:spcPct val="100000"/>
              </a:lnSpc>
              <a:spcBef>
                <a:spcPts val="0"/>
              </a:spcBef>
              <a:spcAft>
                <a:spcPts val="0"/>
              </a:spcAft>
              <a:buClrTx/>
              <a:buSzTx/>
              <a:buFont typeface="Symbol" pitchFamily="2" charset="2"/>
              <a:buChar char="-"/>
              <a:tabLst/>
              <a:defRPr/>
            </a:pPr>
            <a:endParaRPr lang="de-DE"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Symbol" pitchFamily="2" charset="2"/>
              <a:buChar char="-"/>
              <a:tabLst/>
              <a:defRPr/>
            </a:pPr>
            <a:r>
              <a:rPr lang="de-DE" sz="1200" kern="1200" dirty="0">
                <a:solidFill>
                  <a:schemeClr val="tx1"/>
                </a:solidFill>
                <a:effectLst/>
                <a:latin typeface="+mn-lt"/>
                <a:ea typeface="+mn-ea"/>
                <a:cs typeface="+mn-cs"/>
              </a:rPr>
              <a:t>Es wird versucht, mit </a:t>
            </a:r>
            <a:r>
              <a:rPr lang="de-DE" sz="1200" b="1" kern="1200" dirty="0">
                <a:solidFill>
                  <a:schemeClr val="tx1"/>
                </a:solidFill>
                <a:effectLst/>
                <a:latin typeface="+mn-lt"/>
                <a:ea typeface="+mn-ea"/>
                <a:cs typeface="+mn-cs"/>
              </a:rPr>
              <a:t>falschen statistischen Darstellungen oder angeblichen Forschungsergebnissen </a:t>
            </a:r>
            <a:r>
              <a:rPr lang="de-DE" sz="1200" kern="1200" dirty="0">
                <a:solidFill>
                  <a:schemeClr val="tx1"/>
                </a:solidFill>
                <a:effectLst/>
                <a:latin typeface="+mn-lt"/>
                <a:ea typeface="+mn-ea"/>
                <a:cs typeface="+mn-cs"/>
              </a:rPr>
              <a:t>Entscheidungsverhalten zu beeinflussen, z. B. werden Kaufstatistiken so dargestellt, dass sie eine riesiges Wachstum signalisieren, das aber gar nicht da ist</a:t>
            </a:r>
          </a:p>
          <a:p>
            <a:pPr marL="171450" marR="0" lvl="0" indent="-171450" algn="l" defTabSz="914400" rtl="0" eaLnBrk="1" fontAlgn="auto" latinLnBrk="0" hangingPunct="1">
              <a:lnSpc>
                <a:spcPct val="100000"/>
              </a:lnSpc>
              <a:spcBef>
                <a:spcPts val="0"/>
              </a:spcBef>
              <a:spcAft>
                <a:spcPts val="0"/>
              </a:spcAft>
              <a:buClrTx/>
              <a:buSzTx/>
              <a:buFont typeface="Symbol" pitchFamily="2" charset="2"/>
              <a:buChar char="-"/>
              <a:tabLst/>
              <a:defRPr/>
            </a:pPr>
            <a:r>
              <a:rPr lang="de-DE" sz="1200" kern="1200" dirty="0">
                <a:solidFill>
                  <a:schemeClr val="tx1"/>
                </a:solidFill>
                <a:effectLst/>
                <a:latin typeface="+mn-lt"/>
                <a:ea typeface="+mn-ea"/>
                <a:cs typeface="+mn-cs"/>
              </a:rPr>
              <a:t>Fake News können </a:t>
            </a:r>
            <a:r>
              <a:rPr lang="de-DE" sz="1200" b="1" kern="1200" dirty="0">
                <a:solidFill>
                  <a:schemeClr val="tx1"/>
                </a:solidFill>
                <a:effectLst/>
                <a:latin typeface="+mn-lt"/>
                <a:ea typeface="+mn-ea"/>
                <a:cs typeface="+mn-cs"/>
              </a:rPr>
              <a:t>Börsenkurse</a:t>
            </a:r>
            <a:r>
              <a:rPr lang="de-DE" sz="1200" kern="1200" dirty="0">
                <a:solidFill>
                  <a:schemeClr val="tx1"/>
                </a:solidFill>
                <a:effectLst/>
                <a:latin typeface="+mn-lt"/>
                <a:ea typeface="+mn-ea"/>
                <a:cs typeface="+mn-cs"/>
              </a:rPr>
              <a:t> zum </a:t>
            </a:r>
            <a:r>
              <a:rPr lang="de-DE" sz="1200" b="1" kern="1200" dirty="0">
                <a:solidFill>
                  <a:schemeClr val="tx1"/>
                </a:solidFill>
                <a:effectLst/>
                <a:latin typeface="+mn-lt"/>
                <a:ea typeface="+mn-ea"/>
                <a:cs typeface="+mn-cs"/>
              </a:rPr>
              <a:t>Absturz</a:t>
            </a:r>
            <a:r>
              <a:rPr lang="de-DE" sz="1200" kern="1200" dirty="0">
                <a:solidFill>
                  <a:schemeClr val="tx1"/>
                </a:solidFill>
                <a:effectLst/>
                <a:latin typeface="+mn-lt"/>
                <a:ea typeface="+mn-ea"/>
                <a:cs typeface="+mn-cs"/>
              </a:rPr>
              <a:t> bringen, durch die dann ggf. angespannte Situation kann es zu Entlassungen kommen, auch KBM können dann betroffen sein.</a:t>
            </a:r>
          </a:p>
          <a:p>
            <a:r>
              <a:rPr lang="de-DE" sz="1200" kern="1200" dirty="0">
                <a:solidFill>
                  <a:schemeClr val="tx1"/>
                </a:solidFill>
                <a:effectLst/>
                <a:latin typeface="+mn-lt"/>
                <a:ea typeface="+mn-ea"/>
                <a:cs typeface="+mn-cs"/>
              </a:rPr>
              <a:t> </a:t>
            </a:r>
          </a:p>
          <a:p>
            <a:endParaRPr lang="de-DE" sz="1200" kern="1200" dirty="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5"/>
          </p:nvPr>
        </p:nvSpPr>
        <p:spPr/>
        <p:txBody>
          <a:bodyPr/>
          <a:lstStyle/>
          <a:p>
            <a:fld id="{2E731783-CDE0-9B4B-BC95-D522CF7FF8D4}" type="slidenum">
              <a:rPr lang="de-DE" smtClean="0"/>
              <a:t>2</a:t>
            </a:fld>
            <a:endParaRPr lang="de-DE"/>
          </a:p>
        </p:txBody>
      </p:sp>
    </p:spTree>
    <p:extLst>
      <p:ext uri="{BB962C8B-B14F-4D97-AF65-F5344CB8AC3E}">
        <p14:creationId xmlns:p14="http://schemas.microsoft.com/office/powerpoint/2010/main" val="2046565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1" kern="1200" dirty="0" err="1">
                <a:solidFill>
                  <a:schemeClr val="tx1"/>
                </a:solidFill>
                <a:effectLst/>
                <a:latin typeface="+mn-lt"/>
                <a:ea typeface="+mn-ea"/>
                <a:cs typeface="+mn-cs"/>
              </a:rPr>
              <a:t>Fake</a:t>
            </a:r>
            <a:r>
              <a:rPr lang="de-DE" sz="1200" b="1" kern="1200" dirty="0">
                <a:solidFill>
                  <a:schemeClr val="tx1"/>
                </a:solidFill>
                <a:effectLst/>
                <a:latin typeface="+mn-lt"/>
                <a:ea typeface="+mn-ea"/>
                <a:cs typeface="+mn-cs"/>
              </a:rPr>
              <a:t> News gehen alle als Mitarbeitende an.</a:t>
            </a:r>
            <a:r>
              <a:rPr lang="de-DE" sz="1200" kern="1200" dirty="0">
                <a:solidFill>
                  <a:schemeClr val="tx1"/>
                </a:solidFill>
                <a:effectLst/>
                <a:latin typeface="+mn-lt"/>
                <a:ea typeface="+mn-ea"/>
                <a:cs typeface="+mn-cs"/>
              </a:rPr>
              <a:t> Sie verursachen Stress, Ärger, Arbeit und bedrohen nicht zuletzt den Bestand unserer Arbeitsplätze. </a:t>
            </a:r>
          </a:p>
          <a:p>
            <a:r>
              <a:rPr lang="de-DE" sz="1200" kern="1200" dirty="0">
                <a:solidFill>
                  <a:schemeClr val="tx1"/>
                </a:solidFill>
                <a:effectLst/>
                <a:latin typeface="+mn-lt"/>
                <a:ea typeface="+mn-ea"/>
                <a:cs typeface="+mn-cs"/>
              </a:rPr>
              <a:t> </a:t>
            </a:r>
          </a:p>
          <a:p>
            <a:r>
              <a:rPr lang="de-DE" sz="1200" kern="1200" dirty="0">
                <a:solidFill>
                  <a:schemeClr val="tx1"/>
                </a:solidFill>
                <a:effectLst/>
                <a:latin typeface="+mn-lt"/>
                <a:ea typeface="+mn-ea"/>
                <a:cs typeface="+mn-cs"/>
              </a:rPr>
              <a:t>Soweit als möglich sollten wir </a:t>
            </a:r>
            <a:r>
              <a:rPr lang="de-DE" sz="1200" kern="1200" dirty="0" err="1">
                <a:solidFill>
                  <a:schemeClr val="tx1"/>
                </a:solidFill>
                <a:effectLst/>
                <a:latin typeface="+mn-lt"/>
                <a:ea typeface="+mn-ea"/>
                <a:cs typeface="+mn-cs"/>
              </a:rPr>
              <a:t>Fake</a:t>
            </a:r>
            <a:r>
              <a:rPr lang="de-DE" sz="1200" kern="1200" dirty="0">
                <a:solidFill>
                  <a:schemeClr val="tx1"/>
                </a:solidFill>
                <a:effectLst/>
                <a:latin typeface="+mn-lt"/>
                <a:ea typeface="+mn-ea"/>
                <a:cs typeface="+mn-cs"/>
              </a:rPr>
              <a:t> News und deren Verbreitung verhindern und aktiv dabei mitwirken, angemessen damit insbesondere gegenüber Kundinnen und Kunden, aber auch anderen Anspruchsgruppen umzugehen</a:t>
            </a:r>
          </a:p>
          <a:p>
            <a:endParaRPr lang="de-DE" sz="1200" kern="1200" dirty="0">
              <a:solidFill>
                <a:schemeClr val="tx1"/>
              </a:solidFill>
              <a:effectLst/>
              <a:latin typeface="+mn-lt"/>
              <a:ea typeface="+mn-ea"/>
              <a:cs typeface="+mn-cs"/>
            </a:endParaRPr>
          </a:p>
          <a:p>
            <a:r>
              <a:rPr lang="de-DE" sz="1200" b="1" kern="1200" dirty="0">
                <a:solidFill>
                  <a:schemeClr val="tx1"/>
                </a:solidFill>
                <a:effectLst/>
                <a:latin typeface="+mn-lt"/>
                <a:ea typeface="+mn-ea"/>
                <a:cs typeface="+mn-cs"/>
              </a:rPr>
              <a:t>FAZIT</a:t>
            </a:r>
          </a:p>
          <a:p>
            <a:endParaRPr lang="de-DE" sz="1200" kern="1200" dirty="0">
              <a:solidFill>
                <a:schemeClr val="tx1"/>
              </a:solidFill>
              <a:effectLst/>
              <a:latin typeface="+mn-lt"/>
              <a:ea typeface="+mn-ea"/>
              <a:cs typeface="+mn-cs"/>
            </a:endParaRPr>
          </a:p>
          <a:p>
            <a:pPr lvl="0"/>
            <a:r>
              <a:rPr lang="de-DE" sz="1200" kern="1200" dirty="0">
                <a:solidFill>
                  <a:schemeClr val="tx1"/>
                </a:solidFill>
                <a:effectLst/>
                <a:latin typeface="+mn-lt"/>
                <a:ea typeface="+mn-ea"/>
                <a:cs typeface="+mn-cs"/>
              </a:rPr>
              <a:t>Immer genau hinschauen und kritisch mit Inhalten im Internet umgehen, selbst denken! sich nicht von Bilder oder Videos einfach überzeugen lassen.</a:t>
            </a:r>
          </a:p>
          <a:p>
            <a:pPr lvl="0"/>
            <a:endParaRPr lang="de-DE"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Besonders wichtig bei eingehenden Neu-Aufträgen, insbesondere in einer bestimmten Höhe. Hier ist es sinnvoll, den neuen Auftraggeber zu recherchieren. Dabei ist es sehr hilfreich </a:t>
            </a:r>
            <a:r>
              <a:rPr lang="de-DE" sz="1200" kern="1200" dirty="0" err="1">
                <a:solidFill>
                  <a:schemeClr val="tx1"/>
                </a:solidFill>
                <a:effectLst/>
                <a:latin typeface="+mn-lt"/>
                <a:ea typeface="+mn-ea"/>
                <a:cs typeface="+mn-cs"/>
              </a:rPr>
              <a:t>Fake</a:t>
            </a:r>
            <a:r>
              <a:rPr lang="de-DE" sz="1200" kern="1200" dirty="0">
                <a:solidFill>
                  <a:schemeClr val="tx1"/>
                </a:solidFill>
                <a:effectLst/>
                <a:latin typeface="+mn-lt"/>
                <a:ea typeface="+mn-ea"/>
                <a:cs typeface="+mn-cs"/>
              </a:rPr>
              <a:t> Bilder oder Videos zu erkennen und auch gute und schlechte zu unterscheiden.</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Das gilt ebenso bei der Suche nach Dienstleistern, die bei der kaufmännischen Steuerung unterstützen sollen. Videos sind hier so etwas wie eine spezielle Visitenkarte, Dienstleister mit </a:t>
            </a:r>
            <a:r>
              <a:rPr lang="de-DE" sz="1200" kern="1200" dirty="0" err="1">
                <a:solidFill>
                  <a:schemeClr val="tx1"/>
                </a:solidFill>
                <a:effectLst/>
                <a:latin typeface="+mn-lt"/>
                <a:ea typeface="+mn-ea"/>
                <a:cs typeface="+mn-cs"/>
              </a:rPr>
              <a:t>Fake</a:t>
            </a:r>
            <a:r>
              <a:rPr lang="de-DE" sz="1200" kern="1200" dirty="0">
                <a:solidFill>
                  <a:schemeClr val="tx1"/>
                </a:solidFill>
                <a:effectLst/>
                <a:latin typeface="+mn-lt"/>
                <a:ea typeface="+mn-ea"/>
                <a:cs typeface="+mn-cs"/>
              </a:rPr>
              <a:t> Videos nicht erwünscht.</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Wenn Lösungen und Dienstleister für kaufmännische Abläufe in kleinen und mittleren Unternehmen gesucht werden.</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Selbstverständlich gilt das auch ganz besonders in den Bereichen Einkauf, Logistik, Marketing &amp; Vertrieb. Das was in den Videos versprochen wird, könnte zum Teil geschönt sein.</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Selbstverständlich ist es von Vorteil, auch im Rahmen der Personalwirtschaft sowohl potentielle Mitarbeiterinnen und Mitarbeiter als auch entsprechende Dienstleister zu scannen. Gibt es Videos oder Bilder und wie ist die Darstellung?</a:t>
            </a:r>
          </a:p>
          <a:p>
            <a:endParaRPr lang="de-DE" dirty="0"/>
          </a:p>
          <a:p>
            <a:endParaRPr lang="de-DE" dirty="0"/>
          </a:p>
          <a:p>
            <a:endParaRPr lang="de-DE" dirty="0"/>
          </a:p>
        </p:txBody>
      </p:sp>
      <p:sp>
        <p:nvSpPr>
          <p:cNvPr id="4" name="Foliennummernplatzhalter 3"/>
          <p:cNvSpPr>
            <a:spLocks noGrp="1"/>
          </p:cNvSpPr>
          <p:nvPr>
            <p:ph type="sldNum" sz="quarter" idx="5"/>
          </p:nvPr>
        </p:nvSpPr>
        <p:spPr/>
        <p:txBody>
          <a:bodyPr/>
          <a:lstStyle/>
          <a:p>
            <a:fld id="{2E731783-CDE0-9B4B-BC95-D522CF7FF8D4}" type="slidenum">
              <a:rPr lang="de-DE" smtClean="0"/>
              <a:t>3</a:t>
            </a:fld>
            <a:endParaRPr lang="de-DE"/>
          </a:p>
        </p:txBody>
      </p:sp>
    </p:spTree>
    <p:extLst>
      <p:ext uri="{BB962C8B-B14F-4D97-AF65-F5344CB8AC3E}">
        <p14:creationId xmlns:p14="http://schemas.microsoft.com/office/powerpoint/2010/main" val="1805797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5730109D-9CE9-DA45-9529-E3869B0E6E5A}" type="slidenum">
              <a:rPr lang="de-DE" smtClean="0"/>
              <a:t>4</a:t>
            </a:fld>
            <a:endParaRPr lang="de-DE"/>
          </a:p>
        </p:txBody>
      </p:sp>
    </p:spTree>
    <p:extLst>
      <p:ext uri="{BB962C8B-B14F-4D97-AF65-F5344CB8AC3E}">
        <p14:creationId xmlns:p14="http://schemas.microsoft.com/office/powerpoint/2010/main" val="3485976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daslernbuero.de/"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www.hs-niederrhein.de/fileadmin/dateien/Institute_und_Kompetenzzentren/SO.CON/Projekt_PDFs/191026_ProjektPDF_IDiT.pdf" TargetMode="Externa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0741101D-4462-FE4F-8D0A-BCAE4554B3CC}" type="datetime1">
              <a:rPr lang="de-DE" smtClean="0"/>
              <a:t>22.01.22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2916298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67A09D2-3D21-C342-8189-6BA31BF7EC3C}" type="datetime1">
              <a:rPr lang="de-DE" smtClean="0"/>
              <a:t>22.01.22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1205863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65F3ABE-9416-BE43-BE3A-AE6DBD98606B}" type="datetime1">
              <a:rPr lang="de-DE" smtClean="0"/>
              <a:t>22.01.22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3875370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_weiß">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762DB21-0113-C64E-86A3-748EE53C204C}"/>
              </a:ext>
            </a:extLst>
          </p:cNvPr>
          <p:cNvSpPr>
            <a:spLocks noGrp="1"/>
          </p:cNvSpPr>
          <p:nvPr>
            <p:ph type="ctrTitle" hasCustomPrompt="1"/>
          </p:nvPr>
        </p:nvSpPr>
        <p:spPr>
          <a:xfrm>
            <a:off x="627063" y="1414800"/>
            <a:ext cx="8207375" cy="3114000"/>
          </a:xfrm>
        </p:spPr>
        <p:txBody>
          <a:bodyPr lIns="0" tIns="0" bIns="0" anchor="b"/>
          <a:lstStyle>
            <a:lvl1pPr algn="l">
              <a:defRPr sz="4400">
                <a:solidFill>
                  <a:srgbClr val="741426"/>
                </a:solidFill>
              </a:defRPr>
            </a:lvl1pPr>
          </a:lstStyle>
          <a:p>
            <a:r>
              <a:rPr lang="de-DE" noProof="0"/>
              <a:t>Titel</a:t>
            </a:r>
          </a:p>
        </p:txBody>
      </p:sp>
      <p:sp>
        <p:nvSpPr>
          <p:cNvPr id="3" name="Subtitle">
            <a:extLst>
              <a:ext uri="{FF2B5EF4-FFF2-40B4-BE49-F238E27FC236}">
                <a16:creationId xmlns:a16="http://schemas.microsoft.com/office/drawing/2014/main" id="{F22DA875-D054-584D-945B-3FBA6BB8A42A}"/>
              </a:ext>
            </a:extLst>
          </p:cNvPr>
          <p:cNvSpPr>
            <a:spLocks noGrp="1"/>
          </p:cNvSpPr>
          <p:nvPr>
            <p:ph type="subTitle" idx="1" hasCustomPrompt="1"/>
          </p:nvPr>
        </p:nvSpPr>
        <p:spPr>
          <a:xfrm>
            <a:off x="627064" y="4528800"/>
            <a:ext cx="8208000" cy="899252"/>
          </a:xfrm>
        </p:spPr>
        <p:txBody>
          <a:bodyPr lIns="0" tIns="108000" anchor="t">
            <a:noAutofit/>
          </a:bodyPr>
          <a:lstStyle>
            <a:lvl1pPr marL="0" indent="0" algn="l">
              <a:buNone/>
              <a:defRPr sz="15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noProof="0"/>
              <a:t>Untertitel und Verfasser</a:t>
            </a:r>
          </a:p>
        </p:txBody>
      </p:sp>
      <p:pic>
        <p:nvPicPr>
          <p:cNvPr id="7" name="Grafik 6">
            <a:extLst>
              <a:ext uri="{FF2B5EF4-FFF2-40B4-BE49-F238E27FC236}">
                <a16:creationId xmlns:a16="http://schemas.microsoft.com/office/drawing/2014/main" id="{40E62736-26F5-D742-BD85-8D4D3BF2058C}"/>
              </a:ext>
            </a:extLst>
          </p:cNvPr>
          <p:cNvPicPr>
            <a:picLocks noChangeAspect="1"/>
          </p:cNvPicPr>
          <p:nvPr userDrawn="1"/>
        </p:nvPicPr>
        <p:blipFill>
          <a:blip r:embed="rId2"/>
          <a:srcRect/>
          <a:stretch/>
        </p:blipFill>
        <p:spPr>
          <a:xfrm>
            <a:off x="8483570" y="262089"/>
            <a:ext cx="3280487" cy="1083600"/>
          </a:xfrm>
          <a:prstGeom prst="rect">
            <a:avLst/>
          </a:prstGeom>
        </p:spPr>
      </p:pic>
      <p:sp>
        <p:nvSpPr>
          <p:cNvPr id="8" name="License statement">
            <a:extLst>
              <a:ext uri="{FF2B5EF4-FFF2-40B4-BE49-F238E27FC236}">
                <a16:creationId xmlns:a16="http://schemas.microsoft.com/office/drawing/2014/main" id="{5D9DC836-EBDE-8E4D-BAA8-5C27DBE5A9E7}"/>
              </a:ext>
            </a:extLst>
          </p:cNvPr>
          <p:cNvSpPr txBox="1"/>
          <p:nvPr userDrawn="1"/>
        </p:nvSpPr>
        <p:spPr>
          <a:xfrm>
            <a:off x="1692000" y="6526800"/>
            <a:ext cx="4402800" cy="331200"/>
          </a:xfrm>
          <a:prstGeom prst="rect">
            <a:avLst/>
          </a:prstGeom>
          <a:noFill/>
        </p:spPr>
        <p:txBody>
          <a:bodyPr wrap="square" lIns="0" tIns="0" rIns="0" bIns="0" rtlCol="0" anchor="t">
            <a:noAutofit/>
          </a:bodyPr>
          <a:lstStyle/>
          <a:p>
            <a:pPr algn="l"/>
            <a:r>
              <a:rPr lang="de-DE" sz="1000" b="0" noProof="0">
                <a:solidFill>
                  <a:srgbClr val="741426"/>
                </a:solidFill>
                <a:hlinkClick r:id="rId3">
                  <a:extLst>
                    <a:ext uri="{A12FA001-AC4F-418D-AE19-62706E023703}">
                      <ahyp:hlinkClr xmlns:ahyp="http://schemas.microsoft.com/office/drawing/2018/hyperlinkcolor" val="tx"/>
                    </a:ext>
                  </a:extLst>
                </a:hlinkClick>
              </a:rPr>
              <a:t>Website: Das Lernbüro</a:t>
            </a:r>
            <a:endParaRPr lang="de-DE" sz="1000" b="0" noProof="0">
              <a:solidFill>
                <a:srgbClr val="741426"/>
              </a:solidFill>
            </a:endParaRPr>
          </a:p>
        </p:txBody>
      </p:sp>
      <p:sp>
        <p:nvSpPr>
          <p:cNvPr id="9" name="Textfeld 8">
            <a:extLst>
              <a:ext uri="{FF2B5EF4-FFF2-40B4-BE49-F238E27FC236}">
                <a16:creationId xmlns:a16="http://schemas.microsoft.com/office/drawing/2014/main" id="{42A8F621-D59B-1941-806E-BB82D5173A6B}"/>
              </a:ext>
            </a:extLst>
          </p:cNvPr>
          <p:cNvSpPr txBox="1"/>
          <p:nvPr userDrawn="1"/>
        </p:nvSpPr>
        <p:spPr>
          <a:xfrm>
            <a:off x="835378" y="6581422"/>
            <a:ext cx="0" cy="0"/>
          </a:xfrm>
          <a:prstGeom prst="rect">
            <a:avLst/>
          </a:prstGeom>
          <a:noFill/>
        </p:spPr>
        <p:txBody>
          <a:bodyPr wrap="none" lIns="0" tIns="0" rIns="0" bIns="0" rtlCol="0" anchor="t">
            <a:noAutofit/>
          </a:bodyPr>
          <a:lstStyle/>
          <a:p>
            <a:pPr algn="l"/>
            <a:endParaRPr lang="de-DE" sz="1000" b="0" noProof="0">
              <a:solidFill>
                <a:schemeClr val="tx1"/>
              </a:solidFill>
              <a:hlinkClick r:id="rId4">
                <a:extLst>
                  <a:ext uri="{A12FA001-AC4F-418D-AE19-62706E023703}">
                    <ahyp:hlinkClr xmlns:ahyp="http://schemas.microsoft.com/office/drawing/2018/hyperlinkcolor" val="tx"/>
                  </a:ext>
                </a:extLst>
              </a:hlinkClick>
            </a:endParaRPr>
          </a:p>
        </p:txBody>
      </p:sp>
      <p:pic>
        <p:nvPicPr>
          <p:cNvPr id="11" name="Grafik 10">
            <a:extLst>
              <a:ext uri="{FF2B5EF4-FFF2-40B4-BE49-F238E27FC236}">
                <a16:creationId xmlns:a16="http://schemas.microsoft.com/office/drawing/2014/main" id="{F1E52219-C4DD-E744-B40B-3C98D1D66C33}"/>
              </a:ext>
            </a:extLst>
          </p:cNvPr>
          <p:cNvPicPr>
            <a:picLocks noChangeAspect="1"/>
          </p:cNvPicPr>
          <p:nvPr userDrawn="1"/>
        </p:nvPicPr>
        <p:blipFill>
          <a:blip r:embed="rId5"/>
          <a:srcRect/>
          <a:stretch/>
        </p:blipFill>
        <p:spPr>
          <a:xfrm>
            <a:off x="6331749" y="5684504"/>
            <a:ext cx="5255457" cy="1007896"/>
          </a:xfrm>
          <a:prstGeom prst="rect">
            <a:avLst/>
          </a:prstGeom>
        </p:spPr>
      </p:pic>
      <p:sp>
        <p:nvSpPr>
          <p:cNvPr id="12" name="Date">
            <a:extLst>
              <a:ext uri="{FF2B5EF4-FFF2-40B4-BE49-F238E27FC236}">
                <a16:creationId xmlns:a16="http://schemas.microsoft.com/office/drawing/2014/main" id="{C112D87A-A072-0547-8AFA-5F0F07988554}"/>
              </a:ext>
            </a:extLst>
          </p:cNvPr>
          <p:cNvSpPr txBox="1"/>
          <p:nvPr userDrawn="1"/>
        </p:nvSpPr>
        <p:spPr>
          <a:xfrm>
            <a:off x="-1" y="6526800"/>
            <a:ext cx="1692000" cy="331200"/>
          </a:xfrm>
          <a:prstGeom prst="rect">
            <a:avLst/>
          </a:prstGeom>
          <a:noFill/>
        </p:spPr>
        <p:txBody>
          <a:bodyPr wrap="square" lIns="626400" tIns="0" rIns="0" bIns="0" rtlCol="0" anchor="t">
            <a:noAutofit/>
          </a:bodyPr>
          <a:lstStyle/>
          <a:p>
            <a:pPr algn="l"/>
            <a:fld id="{9FF8C6EE-14AA-4795-80CA-14765B9F1F4F}" type="datetime1">
              <a:rPr lang="de-DE" sz="1000" smtClean="0"/>
              <a:pPr algn="l"/>
              <a:t>22.01.22</a:t>
            </a:fld>
            <a:endParaRPr lang="de-DE" sz="1000" b="0" noProof="0" dirty="0">
              <a:solidFill>
                <a:schemeClr val="tx1"/>
              </a:solidFill>
            </a:endParaRPr>
          </a:p>
        </p:txBody>
      </p:sp>
    </p:spTree>
    <p:extLst>
      <p:ext uri="{BB962C8B-B14F-4D97-AF65-F5344CB8AC3E}">
        <p14:creationId xmlns:p14="http://schemas.microsoft.com/office/powerpoint/2010/main" val="3423683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bschlussseite">
    <p:spTree>
      <p:nvGrpSpPr>
        <p:cNvPr id="1" name=""/>
        <p:cNvGrpSpPr/>
        <p:nvPr/>
      </p:nvGrpSpPr>
      <p:grpSpPr>
        <a:xfrm>
          <a:off x="0" y="0"/>
          <a:ext cx="0" cy="0"/>
          <a:chOff x="0" y="0"/>
          <a:chExt cx="0" cy="0"/>
        </a:xfrm>
      </p:grpSpPr>
      <p:sp>
        <p:nvSpPr>
          <p:cNvPr id="14" name="Title">
            <a:extLst>
              <a:ext uri="{FF2B5EF4-FFF2-40B4-BE49-F238E27FC236}">
                <a16:creationId xmlns:a16="http://schemas.microsoft.com/office/drawing/2014/main" id="{0A9D60E6-EE7B-B944-A14E-234C2E90C708}"/>
              </a:ext>
            </a:extLst>
          </p:cNvPr>
          <p:cNvSpPr>
            <a:spLocks noGrp="1"/>
          </p:cNvSpPr>
          <p:nvPr>
            <p:ph type="title" hasCustomPrompt="1"/>
          </p:nvPr>
        </p:nvSpPr>
        <p:spPr>
          <a:xfrm>
            <a:off x="1" y="1"/>
            <a:ext cx="8142513" cy="1414800"/>
          </a:xfrm>
        </p:spPr>
        <p:txBody>
          <a:bodyPr/>
          <a:lstStyle>
            <a:lvl1pPr>
              <a:defRPr/>
            </a:lvl1pPr>
          </a:lstStyle>
          <a:p>
            <a:r>
              <a:rPr lang="de-DE" noProof="0"/>
              <a:t>Kontaktdaten &amp; Infos</a:t>
            </a:r>
          </a:p>
        </p:txBody>
      </p:sp>
      <p:sp>
        <p:nvSpPr>
          <p:cNvPr id="15" name="Copy">
            <a:extLst>
              <a:ext uri="{FF2B5EF4-FFF2-40B4-BE49-F238E27FC236}">
                <a16:creationId xmlns:a16="http://schemas.microsoft.com/office/drawing/2014/main" id="{8C20E364-1070-6247-94B1-F4AFCC1C27CE}"/>
              </a:ext>
            </a:extLst>
          </p:cNvPr>
          <p:cNvSpPr>
            <a:spLocks noGrp="1"/>
          </p:cNvSpPr>
          <p:nvPr>
            <p:ph idx="1" hasCustomPrompt="1"/>
          </p:nvPr>
        </p:nvSpPr>
        <p:spPr>
          <a:xfrm>
            <a:off x="623887" y="1584134"/>
            <a:ext cx="7518627" cy="3196209"/>
          </a:xfrm>
        </p:spPr>
        <p:txBody>
          <a:bodyPr lIns="0"/>
          <a:lstStyle>
            <a:lvl1pPr>
              <a:spcBef>
                <a:spcPts val="600"/>
              </a:spcBef>
              <a:defRPr baseline="0"/>
            </a:lvl1pPr>
            <a:lvl2pPr marL="0" indent="0">
              <a:spcBef>
                <a:spcPts val="600"/>
              </a:spcBef>
              <a:buNone/>
              <a:defRPr b="1"/>
            </a:lvl2pPr>
            <a:lvl3pPr marL="180000" indent="-180000">
              <a:spcBef>
                <a:spcPts val="600"/>
              </a:spcBef>
              <a:buFont typeface="Arial" panose="020B0604020202020204" pitchFamily="34" charset="0"/>
              <a:buChar char="•"/>
              <a:defRPr>
                <a:solidFill>
                  <a:schemeClr val="tx1"/>
                </a:solidFill>
              </a:defRPr>
            </a:lvl3pPr>
            <a:lvl4pPr marL="0" indent="0">
              <a:spcBef>
                <a:spcPts val="1800"/>
              </a:spcBef>
              <a:buNone/>
              <a:defRPr b="1">
                <a:solidFill>
                  <a:schemeClr val="accent2"/>
                </a:solidFill>
              </a:defRPr>
            </a:lvl4pPr>
            <a:lvl5pPr marL="216000">
              <a:defRPr>
                <a:solidFill>
                  <a:schemeClr val="tx1"/>
                </a:solidFill>
              </a:defRPr>
            </a:lvl5pPr>
          </a:lstStyle>
          <a:p>
            <a:pPr lvl="0"/>
            <a:r>
              <a:rPr lang="de-DE" noProof="0"/>
              <a:t>Das Lernbüro</a:t>
            </a:r>
          </a:p>
        </p:txBody>
      </p:sp>
      <p:pic>
        <p:nvPicPr>
          <p:cNvPr id="21" name="Grafik 20">
            <a:extLst>
              <a:ext uri="{FF2B5EF4-FFF2-40B4-BE49-F238E27FC236}">
                <a16:creationId xmlns:a16="http://schemas.microsoft.com/office/drawing/2014/main" id="{47AEA6DF-76D2-B54E-8AB4-C23C19E484ED}"/>
              </a:ext>
            </a:extLst>
          </p:cNvPr>
          <p:cNvPicPr>
            <a:picLocks noChangeAspect="1"/>
          </p:cNvPicPr>
          <p:nvPr userDrawn="1"/>
        </p:nvPicPr>
        <p:blipFill>
          <a:blip r:embed="rId2"/>
          <a:srcRect/>
          <a:stretch/>
        </p:blipFill>
        <p:spPr>
          <a:xfrm>
            <a:off x="8483570" y="262089"/>
            <a:ext cx="3280487" cy="1083600"/>
          </a:xfrm>
          <a:prstGeom prst="rect">
            <a:avLst/>
          </a:prstGeom>
        </p:spPr>
      </p:pic>
      <p:sp>
        <p:nvSpPr>
          <p:cNvPr id="11" name="Copy">
            <a:extLst>
              <a:ext uri="{FF2B5EF4-FFF2-40B4-BE49-F238E27FC236}">
                <a16:creationId xmlns:a16="http://schemas.microsoft.com/office/drawing/2014/main" id="{59C52B23-3B64-FB4F-9801-B29864AAB768}"/>
              </a:ext>
            </a:extLst>
          </p:cNvPr>
          <p:cNvSpPr>
            <a:spLocks noGrp="1"/>
          </p:cNvSpPr>
          <p:nvPr>
            <p:ph idx="10" hasCustomPrompt="1"/>
          </p:nvPr>
        </p:nvSpPr>
        <p:spPr>
          <a:xfrm>
            <a:off x="8607705" y="1584133"/>
            <a:ext cx="3156351" cy="3196209"/>
          </a:xfrm>
        </p:spPr>
        <p:txBody>
          <a:bodyPr lIns="0"/>
          <a:lstStyle>
            <a:lvl1pPr>
              <a:spcBef>
                <a:spcPts val="600"/>
              </a:spcBef>
              <a:defRPr sz="1200" baseline="0"/>
            </a:lvl1pPr>
            <a:lvl2pPr marL="0" indent="0">
              <a:spcBef>
                <a:spcPts val="600"/>
              </a:spcBef>
              <a:buNone/>
              <a:defRPr b="1"/>
            </a:lvl2pPr>
            <a:lvl3pPr marL="180000" indent="-180000">
              <a:spcBef>
                <a:spcPts val="600"/>
              </a:spcBef>
              <a:buFont typeface="Arial" panose="020B0604020202020204" pitchFamily="34" charset="0"/>
              <a:buChar char="•"/>
              <a:defRPr>
                <a:solidFill>
                  <a:schemeClr val="tx1"/>
                </a:solidFill>
              </a:defRPr>
            </a:lvl3pPr>
            <a:lvl4pPr marL="0" indent="0">
              <a:spcBef>
                <a:spcPts val="1800"/>
              </a:spcBef>
              <a:buNone/>
              <a:defRPr b="1">
                <a:solidFill>
                  <a:schemeClr val="accent2"/>
                </a:solidFill>
              </a:defRPr>
            </a:lvl4pPr>
            <a:lvl5pPr marL="216000">
              <a:defRPr>
                <a:solidFill>
                  <a:schemeClr val="tx1"/>
                </a:solidFill>
              </a:defRPr>
            </a:lvl5pPr>
          </a:lstStyle>
          <a:p>
            <a:pPr lvl="0"/>
            <a:r>
              <a:rPr lang="de-DE" noProof="0"/>
              <a:t>Impressum</a:t>
            </a:r>
          </a:p>
          <a:p>
            <a:pPr lvl="0"/>
            <a:r>
              <a:rPr lang="de-DE" noProof="0"/>
              <a:t>Quellenangabe / Bild Introseite:</a:t>
            </a:r>
          </a:p>
          <a:p>
            <a:pPr lvl="0"/>
            <a:r>
              <a:rPr lang="de-DE" noProof="0"/>
              <a:t>Hochschule Niederrhein/DAS LERNBÜRO/IDiT – stock.adobe.com</a:t>
            </a:r>
          </a:p>
        </p:txBody>
      </p:sp>
    </p:spTree>
    <p:extLst>
      <p:ext uri="{BB962C8B-B14F-4D97-AF65-F5344CB8AC3E}">
        <p14:creationId xmlns:p14="http://schemas.microsoft.com/office/powerpoint/2010/main" val="28682388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3008A81-6F43-3A48-B897-D2A9048D82C1}" type="datetime1">
              <a:rPr lang="de-DE" smtClean="0"/>
              <a:t>22.01.22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299493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A7D9A754-C70D-F342-B177-19EA1EC9E029}" type="datetime1">
              <a:rPr lang="de-DE" smtClean="0"/>
              <a:t>22.01.22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2439188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96B70F13-B8E3-7D4A-9FE2-B6BA1AA96F88}" type="datetime1">
              <a:rPr lang="de-DE" smtClean="0"/>
              <a:t>22.01.22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327986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C49837C6-7A6D-A840-8753-09F79CF5C76F}" type="datetime1">
              <a:rPr lang="de-DE" smtClean="0"/>
              <a:t>22.01.22</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2994567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8B827D85-35B9-184E-87BC-9CE87AE0DFA5}" type="datetime1">
              <a:rPr lang="de-DE" smtClean="0"/>
              <a:t>22.01.22</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2922094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D8F60-81C5-D74E-A64A-C07BC62C3466}" type="datetime1">
              <a:rPr lang="de-DE" smtClean="0"/>
              <a:t>22.01.22</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1237362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A6B23EEB-7D4F-E043-98C4-AA676160C1D8}" type="datetime1">
              <a:rPr lang="de-DE" smtClean="0"/>
              <a:t>22.01.22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2423468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C50F40C1-6F79-1440-B1D1-62684BF94A94}" type="datetime1">
              <a:rPr lang="de-DE" smtClean="0"/>
              <a:t>22.01.22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2712225-1650-364C-B286-827CC83ED1CB}" type="slidenum">
              <a:rPr lang="de-DE" smtClean="0"/>
              <a:t>‹Nr.›</a:t>
            </a:fld>
            <a:endParaRPr lang="de-DE"/>
          </a:p>
        </p:txBody>
      </p:sp>
    </p:spTree>
    <p:extLst>
      <p:ext uri="{BB962C8B-B14F-4D97-AF65-F5344CB8AC3E}">
        <p14:creationId xmlns:p14="http://schemas.microsoft.com/office/powerpoint/2010/main" val="139079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672031-2309-3149-9736-BDA5595A330F}" type="datetime1">
              <a:rPr lang="de-DE" smtClean="0"/>
              <a:t>22.01.22</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12225-1650-364C-B286-827CC83ED1CB}" type="slidenum">
              <a:rPr lang="de-DE" smtClean="0"/>
              <a:t>‹Nr.›</a:t>
            </a:fld>
            <a:endParaRPr lang="de-DE"/>
          </a:p>
        </p:txBody>
      </p:sp>
    </p:spTree>
    <p:extLst>
      <p:ext uri="{BB962C8B-B14F-4D97-AF65-F5344CB8AC3E}">
        <p14:creationId xmlns:p14="http://schemas.microsoft.com/office/powerpoint/2010/main" val="131975468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9" r:id="rId12"/>
    <p:sldLayoutId id="2147483710"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2.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svg"/><Relationship Id="rId19" Type="http://schemas.openxmlformats.org/officeDocument/2006/relationships/image" Target="../media/image19.pn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slides/_rels/slide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4.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hyperlink" Target="https://www.daslernbuero.de/medienkompetenz/03" TargetMode="External"/><Relationship Id="rId7" Type="http://schemas.openxmlformats.org/officeDocument/2006/relationships/image" Target="../media/image25.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hyperlink" Target="https://support.microsoft.com/de-de/topic/einf&#252;gen-von-piktogrammen-in-microsoft-office-e2459f17-3996-4795-996e-b9a13486fa79" TargetMode="External"/><Relationship Id="rId5" Type="http://schemas.openxmlformats.org/officeDocument/2006/relationships/hyperlink" Target="https://creativecommons.org/licenses/by-sa/4.0/deed.de" TargetMode="External"/><Relationship Id="rId4" Type="http://schemas.openxmlformats.org/officeDocument/2006/relationships/hyperlink" Target="https://idit.online/" TargetMode="External"/><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5CC407-F8CF-674C-8FE2-478EE80D6522}"/>
              </a:ext>
            </a:extLst>
          </p:cNvPr>
          <p:cNvSpPr>
            <a:spLocks noGrp="1"/>
          </p:cNvSpPr>
          <p:nvPr>
            <p:ph type="ctrTitle"/>
          </p:nvPr>
        </p:nvSpPr>
        <p:spPr>
          <a:xfrm>
            <a:off x="627063" y="1414800"/>
            <a:ext cx="9171845" cy="3114000"/>
          </a:xfrm>
        </p:spPr>
        <p:txBody>
          <a:bodyPr/>
          <a:lstStyle/>
          <a:p>
            <a:r>
              <a:rPr lang="de-DE" dirty="0">
                <a:solidFill>
                  <a:schemeClr val="tx2">
                    <a:lumMod val="75000"/>
                  </a:schemeClr>
                </a:solidFill>
              </a:rPr>
              <a:t>Fake News und manipulierte Bilder/Videos: Relevanz im Büroalltag</a:t>
            </a:r>
          </a:p>
        </p:txBody>
      </p:sp>
      <p:sp>
        <p:nvSpPr>
          <p:cNvPr id="3" name="Untertitel 2">
            <a:extLst>
              <a:ext uri="{FF2B5EF4-FFF2-40B4-BE49-F238E27FC236}">
                <a16:creationId xmlns:a16="http://schemas.microsoft.com/office/drawing/2014/main" id="{488347E6-15CA-7F4E-B33D-1430B83E49DD}"/>
              </a:ext>
            </a:extLst>
          </p:cNvPr>
          <p:cNvSpPr>
            <a:spLocks noGrp="1"/>
          </p:cNvSpPr>
          <p:nvPr>
            <p:ph type="subTitle" idx="1"/>
          </p:nvPr>
        </p:nvSpPr>
        <p:spPr/>
        <p:txBody>
          <a:bodyPr/>
          <a:lstStyle/>
          <a:p>
            <a:r>
              <a:rPr lang="de-DE" sz="1400" dirty="0">
                <a:latin typeface="Arial" panose="020B0604020202020204" pitchFamily="34" charset="0"/>
                <a:cs typeface="Arial" panose="020B0604020202020204" pitchFamily="34" charset="0"/>
              </a:rPr>
              <a:t>Jule Murmann für TH Köln, Markus Lindenberg und Edmund Fuchs für BFW Köln</a:t>
            </a:r>
          </a:p>
        </p:txBody>
      </p:sp>
    </p:spTree>
    <p:extLst>
      <p:ext uri="{BB962C8B-B14F-4D97-AF65-F5344CB8AC3E}">
        <p14:creationId xmlns:p14="http://schemas.microsoft.com/office/powerpoint/2010/main" val="229201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20F6AD-EE48-8A47-9482-EBF6670F5FE9}"/>
              </a:ext>
            </a:extLst>
          </p:cNvPr>
          <p:cNvSpPr>
            <a:spLocks noGrp="1"/>
          </p:cNvSpPr>
          <p:nvPr>
            <p:ph type="title"/>
          </p:nvPr>
        </p:nvSpPr>
        <p:spPr/>
        <p:txBody>
          <a:bodyPr/>
          <a:lstStyle/>
          <a:p>
            <a:r>
              <a:rPr lang="de-DE" dirty="0" err="1"/>
              <a:t>Fake</a:t>
            </a:r>
            <a:r>
              <a:rPr lang="de-DE" dirty="0"/>
              <a:t> News im Büroalltag</a:t>
            </a:r>
          </a:p>
        </p:txBody>
      </p:sp>
      <p:sp>
        <p:nvSpPr>
          <p:cNvPr id="3" name="Inhaltsplatzhalter 2" descr="Folie enthält verschiedene Piktogramme, die Bereiche der Büroarbeit repräsentieren, bei denen Fake News eine Rolle spielen können.&#10;&#10;Fake News können dazu führen, dass&#13;&#10;das Mailaufkommen steigt: Mails, die es angemessen zu beantworten gilt.&#13;&#10;Dass das Telefon nicht mehr stillsteht, weil Kunden nachfragen.&#13;&#10;Dass Kunden zur Konkurrenz wechseln, dass Fachkräfte abwandern und sich bei anderen Unternehmen bewerben.&#13;&#10;Dass man bei Kontakten mit anderen Unternehmen darauf angesprochen wird, dass da was passiert sei oder was denn los sei.&#13;&#10;Dass unpassende Bemerkungen bei Facebook, Twitter oder irgendwo im Internet stehen, die zu einem Shitstorm in den sozialen Medien und auf den Servern des Unternehmens führen könnenn.&#10;Negative (Fake-)Bewertungen im Internet führen dazu, dass das eigene Unternehmen möglicherweise im Google Suchrang weiter nach hinten rutscht. &#10;&#10;Deshalb sollten KBM unbedingt gut mitarbeiten, um solche Bewertungen zu finden und sie gleich professionell seitens des Unternehmens mit zu kommentieren.&#13;&#10;&#10;Es wird versucht, mit falschen statistischen Darstellungen oder angeblichen Forschungsergebnissen Entscheidungsverhalten zu beeinflussen, z. B. werden Kaufstatistiken so dargestellt, dass sie eine riesiges Wachstum signalisieren, das aber gar nicht da ist. &#10;&#10;Fake News können Börsenkurse zum Absturz bringen, durch die dann ggf. angespannte Situation kann es zu Entlassungen kommen, auch KBM können dann betroffen sein.&#13;&#10;">
            <a:extLst>
              <a:ext uri="{FF2B5EF4-FFF2-40B4-BE49-F238E27FC236}">
                <a16:creationId xmlns:a16="http://schemas.microsoft.com/office/drawing/2014/main" id="{A844D03A-6EB3-A540-834E-B0BDF1868E93}"/>
              </a:ext>
              <a:ext uri="{C183D7F6-B498-43B3-948B-1728B52AA6E4}">
                <adec:decorative xmlns:adec="http://schemas.microsoft.com/office/drawing/2017/decorative" val="0"/>
              </a:ext>
            </a:extLst>
          </p:cNvPr>
          <p:cNvSpPr>
            <a:spLocks noGrp="1"/>
          </p:cNvSpPr>
          <p:nvPr>
            <p:ph idx="1"/>
          </p:nvPr>
        </p:nvSpPr>
        <p:spPr/>
        <p:txBody>
          <a:bodyPr/>
          <a:lstStyle/>
          <a:p>
            <a:pPr marL="0" indent="0">
              <a:buNone/>
            </a:pPr>
            <a:endParaRPr lang="de-DE" dirty="0"/>
          </a:p>
          <a:p>
            <a:endParaRPr lang="de-DE" dirty="0"/>
          </a:p>
        </p:txBody>
      </p:sp>
      <p:grpSp>
        <p:nvGrpSpPr>
          <p:cNvPr id="8" name="Gruppieren 7">
            <a:extLst>
              <a:ext uri="{FF2B5EF4-FFF2-40B4-BE49-F238E27FC236}">
                <a16:creationId xmlns:a16="http://schemas.microsoft.com/office/drawing/2014/main" id="{2623AEF0-1939-304D-9A7A-6A7D935926DB}"/>
              </a:ext>
              <a:ext uri="{C183D7F6-B498-43B3-948B-1728B52AA6E4}">
                <adec:decorative xmlns:adec="http://schemas.microsoft.com/office/drawing/2017/decorative" val="1"/>
              </a:ext>
            </a:extLst>
          </p:cNvPr>
          <p:cNvGrpSpPr/>
          <p:nvPr/>
        </p:nvGrpSpPr>
        <p:grpSpPr>
          <a:xfrm>
            <a:off x="432139" y="2150084"/>
            <a:ext cx="3102028" cy="2298201"/>
            <a:chOff x="432139" y="2150084"/>
            <a:chExt cx="3102028" cy="2298201"/>
          </a:xfrm>
        </p:grpSpPr>
        <p:pic>
          <p:nvPicPr>
            <p:cNvPr id="7" name="Grafik 6" descr="E-Mail">
              <a:extLst>
                <a:ext uri="{FF2B5EF4-FFF2-40B4-BE49-F238E27FC236}">
                  <a16:creationId xmlns:a16="http://schemas.microsoft.com/office/drawing/2014/main" id="{65DC595E-61D6-3842-B532-19FD08368E0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2139" y="2494411"/>
              <a:ext cx="1953874" cy="1953874"/>
            </a:xfrm>
            <a:prstGeom prst="rect">
              <a:avLst/>
            </a:prstGeom>
          </p:spPr>
        </p:pic>
        <p:pic>
          <p:nvPicPr>
            <p:cNvPr id="5" name="Grafik 4" descr="Freisprechanlage">
              <a:extLst>
                <a:ext uri="{FF2B5EF4-FFF2-40B4-BE49-F238E27FC236}">
                  <a16:creationId xmlns:a16="http://schemas.microsoft.com/office/drawing/2014/main" id="{500F9C96-2FF8-1F41-9F3E-8BE477640A2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79505" y="2150084"/>
              <a:ext cx="1554662" cy="1554662"/>
            </a:xfrm>
            <a:prstGeom prst="rect">
              <a:avLst/>
            </a:prstGeom>
          </p:spPr>
        </p:pic>
      </p:grpSp>
      <p:grpSp>
        <p:nvGrpSpPr>
          <p:cNvPr id="10" name="Gruppieren 9">
            <a:extLst>
              <a:ext uri="{FF2B5EF4-FFF2-40B4-BE49-F238E27FC236}">
                <a16:creationId xmlns:a16="http://schemas.microsoft.com/office/drawing/2014/main" id="{FA7F25D5-B34C-2346-A58D-7C1037D59E14}"/>
              </a:ext>
              <a:ext uri="{C183D7F6-B498-43B3-948B-1728B52AA6E4}">
                <adec:decorative xmlns:adec="http://schemas.microsoft.com/office/drawing/2017/decorative" val="1"/>
              </a:ext>
            </a:extLst>
          </p:cNvPr>
          <p:cNvGrpSpPr/>
          <p:nvPr/>
        </p:nvGrpSpPr>
        <p:grpSpPr>
          <a:xfrm>
            <a:off x="2900364" y="4470642"/>
            <a:ext cx="3002954" cy="2030600"/>
            <a:chOff x="2900364" y="4470642"/>
            <a:chExt cx="3002954" cy="2030600"/>
          </a:xfrm>
        </p:grpSpPr>
        <p:pic>
          <p:nvPicPr>
            <p:cNvPr id="13" name="Grafik 12">
              <a:extLst>
                <a:ext uri="{FF2B5EF4-FFF2-40B4-BE49-F238E27FC236}">
                  <a16:creationId xmlns:a16="http://schemas.microsoft.com/office/drawing/2014/main" id="{70444C2A-2B54-4745-876F-741DE54A78CC}"/>
                </a:ext>
                <a:ext uri="{C183D7F6-B498-43B3-948B-1728B52AA6E4}">
                  <adec:decorative xmlns:adec="http://schemas.microsoft.com/office/drawing/2017/decorative" val="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900364" y="4470642"/>
              <a:ext cx="2030600" cy="2030600"/>
            </a:xfrm>
            <a:prstGeom prst="rect">
              <a:avLst/>
            </a:prstGeom>
          </p:spPr>
        </p:pic>
        <p:pic>
          <p:nvPicPr>
            <p:cNvPr id="27" name="Grafik 26" descr="Telearbeit">
              <a:extLst>
                <a:ext uri="{FF2B5EF4-FFF2-40B4-BE49-F238E27FC236}">
                  <a16:creationId xmlns:a16="http://schemas.microsoft.com/office/drawing/2014/main" id="{9C69FFCF-6999-A443-9A57-34B5ACB0889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675472" y="4629686"/>
              <a:ext cx="1227846" cy="1227846"/>
            </a:xfrm>
            <a:prstGeom prst="rect">
              <a:avLst/>
            </a:prstGeom>
          </p:spPr>
        </p:pic>
      </p:grpSp>
      <p:grpSp>
        <p:nvGrpSpPr>
          <p:cNvPr id="11" name="Gruppieren 10">
            <a:extLst>
              <a:ext uri="{FF2B5EF4-FFF2-40B4-BE49-F238E27FC236}">
                <a16:creationId xmlns:a16="http://schemas.microsoft.com/office/drawing/2014/main" id="{E4FAF601-91FF-7844-BD79-92562BEBEF65}"/>
              </a:ext>
              <a:ext uri="{C183D7F6-B498-43B3-948B-1728B52AA6E4}">
                <adec:decorative xmlns:adec="http://schemas.microsoft.com/office/drawing/2017/decorative" val="1"/>
              </a:ext>
            </a:extLst>
          </p:cNvPr>
          <p:cNvGrpSpPr/>
          <p:nvPr/>
        </p:nvGrpSpPr>
        <p:grpSpPr>
          <a:xfrm>
            <a:off x="7016336" y="3806640"/>
            <a:ext cx="3177190" cy="2744408"/>
            <a:chOff x="7016336" y="3806640"/>
            <a:chExt cx="3177190" cy="2744408"/>
          </a:xfrm>
        </p:grpSpPr>
        <p:pic>
          <p:nvPicPr>
            <p:cNvPr id="17" name="Grafik 16" descr="Blitz">
              <a:extLst>
                <a:ext uri="{FF2B5EF4-FFF2-40B4-BE49-F238E27FC236}">
                  <a16:creationId xmlns:a16="http://schemas.microsoft.com/office/drawing/2014/main" id="{373581A5-1750-5E45-A6E0-125141FBE64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016336" y="3806640"/>
              <a:ext cx="2327666" cy="2327666"/>
            </a:xfrm>
            <a:prstGeom prst="rect">
              <a:avLst/>
            </a:prstGeom>
          </p:spPr>
        </p:pic>
        <p:pic>
          <p:nvPicPr>
            <p:cNvPr id="25" name="Grafik 24" descr="Daumen runter">
              <a:extLst>
                <a:ext uri="{FF2B5EF4-FFF2-40B4-BE49-F238E27FC236}">
                  <a16:creationId xmlns:a16="http://schemas.microsoft.com/office/drawing/2014/main" id="{28475AD3-AB1B-2D40-8BCD-43246983D95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743054" y="5100576"/>
              <a:ext cx="1450472" cy="1450472"/>
            </a:xfrm>
            <a:prstGeom prst="rect">
              <a:avLst/>
            </a:prstGeom>
          </p:spPr>
        </p:pic>
      </p:grpSp>
      <p:grpSp>
        <p:nvGrpSpPr>
          <p:cNvPr id="12" name="Gruppieren 11">
            <a:extLst>
              <a:ext uri="{FF2B5EF4-FFF2-40B4-BE49-F238E27FC236}">
                <a16:creationId xmlns:a16="http://schemas.microsoft.com/office/drawing/2014/main" id="{FEF6C0A5-3350-734D-A657-DEFED68B60CA}"/>
              </a:ext>
              <a:ext uri="{C183D7F6-B498-43B3-948B-1728B52AA6E4}">
                <adec:decorative xmlns:adec="http://schemas.microsoft.com/office/drawing/2017/decorative" val="1"/>
              </a:ext>
            </a:extLst>
          </p:cNvPr>
          <p:cNvGrpSpPr/>
          <p:nvPr/>
        </p:nvGrpSpPr>
        <p:grpSpPr>
          <a:xfrm>
            <a:off x="8438005" y="983866"/>
            <a:ext cx="2915795" cy="2299682"/>
            <a:chOff x="8438005" y="983866"/>
            <a:chExt cx="2915795" cy="2299682"/>
          </a:xfrm>
        </p:grpSpPr>
        <p:pic>
          <p:nvPicPr>
            <p:cNvPr id="21" name="Grafik 20" descr="Statistiken">
              <a:extLst>
                <a:ext uri="{FF2B5EF4-FFF2-40B4-BE49-F238E27FC236}">
                  <a16:creationId xmlns:a16="http://schemas.microsoft.com/office/drawing/2014/main" id="{C7BBAF6D-A178-A64D-B2E2-0C9CBB96F2FD}"/>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438005" y="1570260"/>
              <a:ext cx="1713288" cy="1713288"/>
            </a:xfrm>
            <a:prstGeom prst="rect">
              <a:avLst/>
            </a:prstGeom>
          </p:spPr>
        </p:pic>
        <p:pic>
          <p:nvPicPr>
            <p:cNvPr id="23" name="Grafik 22" descr="Klassenzimmer">
              <a:extLst>
                <a:ext uri="{FF2B5EF4-FFF2-40B4-BE49-F238E27FC236}">
                  <a16:creationId xmlns:a16="http://schemas.microsoft.com/office/drawing/2014/main" id="{3A01F9BF-6B28-A646-9FDB-28D3E743F36F}"/>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0072058" y="983866"/>
              <a:ext cx="1281742" cy="1281742"/>
            </a:xfrm>
            <a:prstGeom prst="rect">
              <a:avLst/>
            </a:prstGeom>
          </p:spPr>
        </p:pic>
      </p:grpSp>
      <p:sp>
        <p:nvSpPr>
          <p:cNvPr id="4" name="Foliennummernplatzhalter 3">
            <a:extLst>
              <a:ext uri="{FF2B5EF4-FFF2-40B4-BE49-F238E27FC236}">
                <a16:creationId xmlns:a16="http://schemas.microsoft.com/office/drawing/2014/main" id="{D25573F4-C556-3D45-BABB-8D78A7204DBD}"/>
              </a:ext>
            </a:extLst>
          </p:cNvPr>
          <p:cNvSpPr>
            <a:spLocks noGrp="1"/>
          </p:cNvSpPr>
          <p:nvPr>
            <p:ph type="sldNum" sz="quarter" idx="12"/>
          </p:nvPr>
        </p:nvSpPr>
        <p:spPr/>
        <p:txBody>
          <a:bodyPr/>
          <a:lstStyle/>
          <a:p>
            <a:fld id="{A2712225-1650-364C-B286-827CC83ED1CB}" type="slidenum">
              <a:rPr lang="de-DE" smtClean="0"/>
              <a:t>2</a:t>
            </a:fld>
            <a:endParaRPr lang="de-DE"/>
          </a:p>
        </p:txBody>
      </p:sp>
      <p:pic>
        <p:nvPicPr>
          <p:cNvPr id="18" name="Grafik 17">
            <a:extLst>
              <a:ext uri="{FF2B5EF4-FFF2-40B4-BE49-F238E27FC236}">
                <a16:creationId xmlns:a16="http://schemas.microsoft.com/office/drawing/2014/main" id="{86D81B6A-8C00-A247-AF6A-60AF46D0D05C}"/>
              </a:ext>
              <a:ext uri="{C183D7F6-B498-43B3-948B-1728B52AA6E4}">
                <adec:decorative xmlns:adec="http://schemas.microsoft.com/office/drawing/2017/decorative" val="1"/>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4678354" y="1849732"/>
            <a:ext cx="1961750" cy="1961750"/>
          </a:xfrm>
          <a:prstGeom prst="rect">
            <a:avLst/>
          </a:prstGeom>
        </p:spPr>
      </p:pic>
    </p:spTree>
    <p:extLst>
      <p:ext uri="{BB962C8B-B14F-4D97-AF65-F5344CB8AC3E}">
        <p14:creationId xmlns:p14="http://schemas.microsoft.com/office/powerpoint/2010/main" val="278049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5">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nhaltsplatzhalter 5">
            <a:extLst>
              <a:ext uri="{FF2B5EF4-FFF2-40B4-BE49-F238E27FC236}">
                <a16:creationId xmlns:a16="http://schemas.microsoft.com/office/drawing/2014/main" id="{CFFFCC47-D5ED-B24E-A756-05A2D9C4AB25}"/>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14488" y="1844675"/>
            <a:ext cx="4449763" cy="4449763"/>
          </a:xfrm>
          <a:prstGeom prst="rect">
            <a:avLst/>
          </a:prstGeom>
        </p:spPr>
      </p:pic>
      <p:pic>
        <p:nvPicPr>
          <p:cNvPr id="3" name="Grafik 2">
            <a:extLst>
              <a:ext uri="{FF2B5EF4-FFF2-40B4-BE49-F238E27FC236}">
                <a16:creationId xmlns:a16="http://schemas.microsoft.com/office/drawing/2014/main" id="{A5691E25-C939-794E-BE8E-650D1EA3FE3C}"/>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126163" y="1844675"/>
            <a:ext cx="4449763" cy="4449763"/>
          </a:xfrm>
          <a:prstGeom prst="rect">
            <a:avLst/>
          </a:prstGeom>
        </p:spPr>
      </p:pic>
      <p:sp>
        <p:nvSpPr>
          <p:cNvPr id="2" name="Titel 1">
            <a:extLst>
              <a:ext uri="{FF2B5EF4-FFF2-40B4-BE49-F238E27FC236}">
                <a16:creationId xmlns:a16="http://schemas.microsoft.com/office/drawing/2014/main" id="{2886831D-5868-F043-96CA-1D59CF34ECC1}"/>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dirty="0" err="1"/>
              <a:t>Fazit</a:t>
            </a:r>
            <a:endParaRPr lang="en-US" sz="5200" dirty="0"/>
          </a:p>
        </p:txBody>
      </p:sp>
      <p:sp>
        <p:nvSpPr>
          <p:cNvPr id="5" name="Foliennummernplatzhalter 4">
            <a:extLst>
              <a:ext uri="{FF2B5EF4-FFF2-40B4-BE49-F238E27FC236}">
                <a16:creationId xmlns:a16="http://schemas.microsoft.com/office/drawing/2014/main" id="{FB42D1A4-6EB2-CD46-AEE6-37D2298D4E9E}"/>
              </a:ext>
            </a:extLst>
          </p:cNvPr>
          <p:cNvSpPr>
            <a:spLocks noGrp="1"/>
          </p:cNvSpPr>
          <p:nvPr>
            <p:ph type="sldNum" sz="quarter" idx="12"/>
          </p:nvPr>
        </p:nvSpPr>
        <p:spPr>
          <a:xfrm>
            <a:off x="8610600" y="6356350"/>
            <a:ext cx="2743200" cy="365125"/>
          </a:xfrm>
        </p:spPr>
        <p:txBody>
          <a:bodyPr>
            <a:normAutofit/>
          </a:bodyPr>
          <a:lstStyle/>
          <a:p>
            <a:pPr>
              <a:spcAft>
                <a:spcPts val="600"/>
              </a:spcAft>
            </a:pPr>
            <a:fld id="{A2712225-1650-364C-B286-827CC83ED1CB}" type="slidenum">
              <a:rPr lang="de-DE" smtClean="0"/>
              <a:pPr>
                <a:spcAft>
                  <a:spcPts val="600"/>
                </a:spcAft>
              </a:pPr>
              <a:t>3</a:t>
            </a:fld>
            <a:endParaRPr lang="de-DE"/>
          </a:p>
        </p:txBody>
      </p:sp>
    </p:spTree>
    <p:extLst>
      <p:ext uri="{BB962C8B-B14F-4D97-AF65-F5344CB8AC3E}">
        <p14:creationId xmlns:p14="http://schemas.microsoft.com/office/powerpoint/2010/main" val="3989817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D9EF27-EDDE-2240-B8E5-9A7808BCA848}"/>
              </a:ext>
            </a:extLst>
          </p:cNvPr>
          <p:cNvSpPr>
            <a:spLocks noGrp="1"/>
          </p:cNvSpPr>
          <p:nvPr>
            <p:ph type="title"/>
          </p:nvPr>
        </p:nvSpPr>
        <p:spPr>
          <a:xfrm>
            <a:off x="838200" y="126125"/>
            <a:ext cx="8142513" cy="1414800"/>
          </a:xfrm>
        </p:spPr>
        <p:txBody>
          <a:bodyPr>
            <a:normAutofit/>
          </a:bodyPr>
          <a:lstStyle/>
          <a:p>
            <a:r>
              <a:rPr lang="de-DE" dirty="0">
                <a:latin typeface="Arial" panose="020B0604020202020204" pitchFamily="34" charset="0"/>
                <a:cs typeface="Arial" panose="020B0604020202020204" pitchFamily="34" charset="0"/>
              </a:rPr>
              <a:t>Lizenzhinweise</a:t>
            </a:r>
          </a:p>
        </p:txBody>
      </p:sp>
      <p:sp>
        <p:nvSpPr>
          <p:cNvPr id="9" name="Inhaltsplatzhalter 2">
            <a:extLst>
              <a:ext uri="{FF2B5EF4-FFF2-40B4-BE49-F238E27FC236}">
                <a16:creationId xmlns:a16="http://schemas.microsoft.com/office/drawing/2014/main" id="{C7184DF2-66B8-4764-8D19-5B7E90E1AF30}"/>
              </a:ext>
            </a:extLst>
          </p:cNvPr>
          <p:cNvSpPr>
            <a:spLocks noGrp="1"/>
          </p:cNvSpPr>
          <p:nvPr>
            <p:ph sz="half" idx="1"/>
          </p:nvPr>
        </p:nvSpPr>
        <p:spPr>
          <a:xfrm>
            <a:off x="838199" y="1962998"/>
            <a:ext cx="4988497" cy="2546122"/>
          </a:xfrm>
        </p:spPr>
        <p:txBody>
          <a:bodyPr>
            <a:normAutofit/>
          </a:bodyPr>
          <a:lstStyle/>
          <a:p>
            <a:r>
              <a:rPr lang="de-DE" sz="1400" dirty="0" err="1">
                <a:latin typeface="Arial" panose="020B0604020202020204" pitchFamily="34" charset="0"/>
                <a:cs typeface="Arial" panose="020B0604020202020204" pitchFamily="34" charset="0"/>
              </a:rPr>
              <a:t>Autor:innen</a:t>
            </a:r>
            <a:r>
              <a:rPr lang="de-DE" sz="1400" dirty="0">
                <a:latin typeface="Arial" panose="020B0604020202020204" pitchFamily="34" charset="0"/>
                <a:cs typeface="Arial" panose="020B0604020202020204" pitchFamily="34" charset="0"/>
              </a:rPr>
              <a:t>: Jule Murmann für TH Köln, Markus Lindenberg und Edmund Fuchs für BFW Köln.</a:t>
            </a:r>
          </a:p>
          <a:p>
            <a:r>
              <a:rPr lang="de-DE" sz="1400" dirty="0">
                <a:latin typeface="Arial" panose="020B0604020202020204" pitchFamily="34" charset="0"/>
                <a:cs typeface="Arial" panose="020B0604020202020204" pitchFamily="34" charset="0"/>
              </a:rPr>
              <a:t>Titel: Baukasten der Medienkompetenz | Modul 3: Analysieren und reflektieren | Lehrvortrag: Fake News und manipulierte Bilder/Videos: Relevanz im Büroalltag.</a:t>
            </a:r>
          </a:p>
          <a:p>
            <a:r>
              <a:rPr lang="de-DE" sz="1400" dirty="0">
                <a:latin typeface="Arial" panose="020B0604020202020204" pitchFamily="34" charset="0"/>
                <a:cs typeface="Arial" panose="020B0604020202020204" pitchFamily="34" charset="0"/>
              </a:rPr>
              <a:t>Diese Datei und weitere Materialien des Themenbereichs finden Sie an </a:t>
            </a:r>
            <a:r>
              <a:rPr lang="de-DE" sz="1400" u="sng"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dieser Stelle</a:t>
            </a:r>
            <a:r>
              <a:rPr lang="de-DE" sz="1400" dirty="0">
                <a:latin typeface="Arial" panose="020B0604020202020204" pitchFamily="34" charset="0"/>
                <a:cs typeface="Arial" panose="020B0604020202020204" pitchFamily="34" charset="0"/>
              </a:rPr>
              <a:t> auf der Lernplattform DAS LERNBÜRO. </a:t>
            </a:r>
          </a:p>
          <a:p>
            <a:r>
              <a:rPr lang="de-DE" sz="1400" dirty="0">
                <a:latin typeface="Arial" panose="020B0604020202020204" pitchFamily="34" charset="0"/>
                <a:cs typeface="Arial" panose="020B0604020202020204" pitchFamily="34" charset="0"/>
              </a:rPr>
              <a:t>Dieses Dokument entstand im Rahmen des Projekts IDiT. BMBF-Förderkennzeichen 01PE18015. Auf der </a:t>
            </a:r>
            <a:r>
              <a:rPr lang="de-DE" sz="1400"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Projekt-Webseite idit.online</a:t>
            </a:r>
            <a:r>
              <a:rPr lang="de-DE" sz="1400" dirty="0">
                <a:latin typeface="Arial" panose="020B0604020202020204" pitchFamily="34" charset="0"/>
                <a:cs typeface="Arial" panose="020B0604020202020204" pitchFamily="34" charset="0"/>
              </a:rPr>
              <a:t> erfahren Sie mehr. </a:t>
            </a:r>
          </a:p>
          <a:p>
            <a:endParaRPr lang="de-DE" sz="1600" dirty="0">
              <a:latin typeface="Arial" panose="020B0604020202020204" pitchFamily="34" charset="0"/>
              <a:cs typeface="Arial" panose="020B0604020202020204" pitchFamily="34" charset="0"/>
            </a:endParaRPr>
          </a:p>
        </p:txBody>
      </p:sp>
      <p:sp>
        <p:nvSpPr>
          <p:cNvPr id="10" name="Inhaltsplatzhalter 3">
            <a:extLst>
              <a:ext uri="{FF2B5EF4-FFF2-40B4-BE49-F238E27FC236}">
                <a16:creationId xmlns:a16="http://schemas.microsoft.com/office/drawing/2014/main" id="{58CAB2C9-6B90-417E-A251-7089E56D0603}"/>
              </a:ext>
            </a:extLst>
          </p:cNvPr>
          <p:cNvSpPr txBox="1">
            <a:spLocks/>
          </p:cNvSpPr>
          <p:nvPr/>
        </p:nvSpPr>
        <p:spPr>
          <a:xfrm>
            <a:off x="5826695" y="1962998"/>
            <a:ext cx="5657381" cy="276941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sz="1600" dirty="0">
              <a:cs typeface="Arial" panose="020B0604020202020204" pitchFamily="34" charset="0"/>
            </a:endParaRPr>
          </a:p>
          <a:p>
            <a:r>
              <a:rPr lang="de-DE" sz="1600" dirty="0">
                <a:cs typeface="Arial" panose="020B0604020202020204" pitchFamily="34" charset="0"/>
              </a:rPr>
              <a:t>		</a:t>
            </a:r>
            <a:r>
              <a:rPr lang="de-DE" sz="1100" dirty="0">
                <a:cs typeface="Arial" panose="020B0604020202020204" pitchFamily="34" charset="0"/>
              </a:rPr>
              <a:t>2021. Der Lizenzvertrag ist hier abrufbar: </a:t>
            </a:r>
            <a:r>
              <a:rPr lang="de-DE" sz="1100" dirty="0">
                <a:cs typeface="Arial" panose="020B0604020202020204" pitchFamily="34" charset="0"/>
                <a:hlinkClick r:id="rId5">
                  <a:extLst>
                    <a:ext uri="{A12FA001-AC4F-418D-AE19-62706E023703}">
                      <ahyp:hlinkClr xmlns:ahyp="http://schemas.microsoft.com/office/drawing/2018/hyperlinkcolor" val="tx"/>
                    </a:ext>
                  </a:extLst>
                </a:hlinkClick>
              </a:rPr>
              <a:t>creativecommons.org/licenses/by-sa/4.0/deed.de</a:t>
            </a:r>
            <a:r>
              <a:rPr lang="de-DE" sz="1100" dirty="0">
                <a:cs typeface="Arial" panose="020B0604020202020204" pitchFamily="34" charset="0"/>
              </a:rPr>
              <a:t>. </a:t>
            </a:r>
          </a:p>
          <a:p>
            <a:r>
              <a:rPr lang="de-DE" sz="1100" dirty="0">
                <a:cs typeface="Arial" panose="020B0604020202020204" pitchFamily="34" charset="0"/>
              </a:rPr>
              <a:t>Verwendung von Logos unter Markenrecht. Piktogramme: MS Office 365; lizenzfrei nutzbar mit </a:t>
            </a:r>
            <a:r>
              <a:rPr lang="de-DE" sz="1100" dirty="0">
                <a:cs typeface="Arial" panose="020B0604020202020204" pitchFamily="34" charset="0"/>
                <a:hlinkClick r:id="rId6">
                  <a:extLst>
                    <a:ext uri="{A12FA001-AC4F-418D-AE19-62706E023703}">
                      <ahyp:hlinkClr xmlns:ahyp="http://schemas.microsoft.com/office/drawing/2018/hyperlinkcolor" val="tx"/>
                    </a:ext>
                  </a:extLst>
                </a:hlinkClick>
              </a:rPr>
              <a:t>Genehmigung</a:t>
            </a:r>
            <a:r>
              <a:rPr lang="de-DE" sz="1100" dirty="0">
                <a:cs typeface="Arial" panose="020B0604020202020204" pitchFamily="34" charset="0"/>
              </a:rPr>
              <a:t> von Microsoft.</a:t>
            </a:r>
          </a:p>
          <a:p>
            <a:endParaRPr lang="de-DE" sz="1100" dirty="0">
              <a:cs typeface="Arial" panose="020B0604020202020204" pitchFamily="34" charset="0"/>
            </a:endParaRPr>
          </a:p>
          <a:p>
            <a:endParaRPr lang="de-DE" sz="1100" dirty="0">
              <a:cs typeface="Arial" panose="020B0604020202020204" pitchFamily="34" charset="0"/>
            </a:endParaRPr>
          </a:p>
          <a:p>
            <a:endParaRPr lang="de-DE" dirty="0"/>
          </a:p>
        </p:txBody>
      </p:sp>
      <p:pic>
        <p:nvPicPr>
          <p:cNvPr id="12" name="Grafik 11" descr="Logo und Website zur Creative Commons Lizenz&#10;&#10;https://creativecommons.org/licenses/by-sa/4.0/">
            <a:hlinkClick r:id="rId5" tooltip="Website creative commons Lizenz"/>
            <a:extLst>
              <a:ext uri="{FF2B5EF4-FFF2-40B4-BE49-F238E27FC236}">
                <a16:creationId xmlns:a16="http://schemas.microsoft.com/office/drawing/2014/main" id="{DE236F61-A570-4FA2-A897-57A86FD00F9B}"/>
              </a:ext>
            </a:extLst>
          </p:cNvPr>
          <p:cNvPicPr>
            <a:picLocks noChangeAspect="1"/>
          </p:cNvPicPr>
          <p:nvPr/>
        </p:nvPicPr>
        <p:blipFill>
          <a:blip r:embed="rId7"/>
          <a:stretch>
            <a:fillRect/>
          </a:stretch>
        </p:blipFill>
        <p:spPr>
          <a:xfrm>
            <a:off x="5887443" y="1962998"/>
            <a:ext cx="1766456" cy="607219"/>
          </a:xfrm>
          <a:prstGeom prst="rect">
            <a:avLst/>
          </a:prstGeom>
        </p:spPr>
      </p:pic>
      <p:pic>
        <p:nvPicPr>
          <p:cNvPr id="4" name="Grafik 3" descr="Logos der Verbundpartner des Projekts IDiT: BFW Köln, Technische Hochschule Köln, Hochschule Niederrhein">
            <a:extLst>
              <a:ext uri="{FF2B5EF4-FFF2-40B4-BE49-F238E27FC236}">
                <a16:creationId xmlns:a16="http://schemas.microsoft.com/office/drawing/2014/main" id="{236F6B58-55CB-304C-86FC-038D1B064274}"/>
              </a:ext>
            </a:extLst>
          </p:cNvPr>
          <p:cNvPicPr>
            <a:picLocks noChangeAspect="1"/>
          </p:cNvPicPr>
          <p:nvPr/>
        </p:nvPicPr>
        <p:blipFill>
          <a:blip r:embed="rId8"/>
          <a:stretch>
            <a:fillRect/>
          </a:stretch>
        </p:blipFill>
        <p:spPr>
          <a:xfrm>
            <a:off x="5887443" y="3225498"/>
            <a:ext cx="5183731" cy="851636"/>
          </a:xfrm>
          <a:prstGeom prst="rect">
            <a:avLst/>
          </a:prstGeom>
        </p:spPr>
      </p:pic>
      <p:pic>
        <p:nvPicPr>
          <p:cNvPr id="19" name="Grafik 18" descr="Logos der Geldgeber: Bundesministerium für Bildung und Forschung, Europäischer Sozialfonds, Europäische Union und Slogan: Zusammen, Zukunft, Gestalten.">
            <a:extLst>
              <a:ext uri="{FF2B5EF4-FFF2-40B4-BE49-F238E27FC236}">
                <a16:creationId xmlns:a16="http://schemas.microsoft.com/office/drawing/2014/main" id="{EE2D00EC-AEAB-A54B-AAEF-26A81BD50672}"/>
              </a:ext>
            </a:extLst>
          </p:cNvPr>
          <p:cNvPicPr>
            <a:picLocks noChangeAspect="1"/>
          </p:cNvPicPr>
          <p:nvPr/>
        </p:nvPicPr>
        <p:blipFill>
          <a:blip r:embed="rId9"/>
          <a:stretch>
            <a:fillRect/>
          </a:stretch>
        </p:blipFill>
        <p:spPr>
          <a:xfrm>
            <a:off x="777452" y="4732415"/>
            <a:ext cx="10576348" cy="2031365"/>
          </a:xfrm>
          <a:prstGeom prst="rect">
            <a:avLst/>
          </a:prstGeom>
        </p:spPr>
      </p:pic>
    </p:spTree>
    <p:extLst>
      <p:ext uri="{BB962C8B-B14F-4D97-AF65-F5344CB8AC3E}">
        <p14:creationId xmlns:p14="http://schemas.microsoft.com/office/powerpoint/2010/main" val="354938500"/>
      </p:ext>
    </p:extLst>
  </p:cSld>
  <p:clrMapOvr>
    <a:masterClrMapping/>
  </p:clrMapOvr>
</p:sld>
</file>

<file path=ppt/theme/theme1.xml><?xml version="1.0" encoding="utf-8"?>
<a:theme xmlns:a="http://schemas.openxmlformats.org/drawingml/2006/main" name="Office">
  <a:themeElements>
    <a:clrScheme name="IDIT">
      <a:dk1>
        <a:sysClr val="windowText" lastClr="000000"/>
      </a:dk1>
      <a:lt1>
        <a:sysClr val="window" lastClr="FFFFFF"/>
      </a:lt1>
      <a:dk2>
        <a:srgbClr val="009499"/>
      </a:dk2>
      <a:lt2>
        <a:srgbClr val="9BC22B"/>
      </a:lt2>
      <a:accent1>
        <a:srgbClr val="07A1E2"/>
      </a:accent1>
      <a:accent2>
        <a:srgbClr val="DC3555"/>
      </a:accent2>
      <a:accent3>
        <a:srgbClr val="EF8A26"/>
      </a:accent3>
      <a:accent4>
        <a:srgbClr val="BF4191"/>
      </a:accent4>
      <a:accent5>
        <a:srgbClr val="4C4596"/>
      </a:accent5>
      <a:accent6>
        <a:srgbClr val="FFDA29"/>
      </a:accent6>
      <a:hlink>
        <a:srgbClr val="00B0F0"/>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nditionsVersion xmlns="f43f2404-62f9-4650-bc39-1360eaa0bd60" xsi:nil="true"/>
    <IconOverlay xmlns="http://schemas.microsoft.com/sharepoint/v4" xsi:nil="true"/>
    <Renditions xmlns="f43f2404-62f9-4650-bc39-1360eaa0bd6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Worddokument" ma:contentTypeID="0x01010034B2F247D5AFCB4D8F3019A0BC752918005F51EB7F687B464685A2D2472B37B5FE" ma:contentTypeVersion="18" ma:contentTypeDescription="Leeres Worddokument" ma:contentTypeScope="" ma:versionID="564d128a69d957c2e9ddf25f05ba2f73">
  <xsd:schema xmlns:xsd="http://www.w3.org/2001/XMLSchema" xmlns:xs="http://www.w3.org/2001/XMLSchema" xmlns:p="http://schemas.microsoft.com/office/2006/metadata/properties" xmlns:ns2="f43f2404-62f9-4650-bc39-1360eaa0bd60" xmlns:ns3="http://schemas.microsoft.com/sharepoint/v4" targetNamespace="http://schemas.microsoft.com/office/2006/metadata/properties" ma:root="true" ma:fieldsID="884a374e3953375919705e04a86cc65a" ns2:_="" ns3:_="">
    <xsd:import namespace="f43f2404-62f9-4650-bc39-1360eaa0bd60"/>
    <xsd:import namespace="http://schemas.microsoft.com/sharepoint/v4"/>
    <xsd:element name="properties">
      <xsd:complexType>
        <xsd:sequence>
          <xsd:element name="documentManagement">
            <xsd:complexType>
              <xsd:all>
                <xsd:element ref="ns2:Renditions" minOccurs="0"/>
                <xsd:element ref="ns2:RenditionsVersion" minOccurs="0"/>
                <xsd:element ref="ns3: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3f2404-62f9-4650-bc39-1360eaa0bd60" elementFormDefault="qualified">
    <xsd:import namespace="http://schemas.microsoft.com/office/2006/documentManagement/types"/>
    <xsd:import namespace="http://schemas.microsoft.com/office/infopath/2007/PartnerControls"/>
    <xsd:element name="Renditions" ma:index="8" nillable="true" ma:displayName="Renditions" ma:decimals="0" ma:hidden="true" ma:internalName="Renditions">
      <xsd:simpleType>
        <xsd:restriction base="dms:Number"/>
      </xsd:simpleType>
    </xsd:element>
    <xsd:element name="RenditionsVersion" ma:index="9" nillable="true" ma:displayName="RenditionsVersion" ma:decimals="0" ma:hidden="true" ma:internalName="RenditionsVersion">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1"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486209-B6A6-4151-91D7-669A8307AFE6}">
  <ds:schemaRefs>
    <ds:schemaRef ds:uri="http://purl.org/dc/dcmitype/"/>
    <ds:schemaRef ds:uri="http://schemas.microsoft.com/office/infopath/2007/PartnerControls"/>
    <ds:schemaRef ds:uri="f43f2404-62f9-4650-bc39-1360eaa0bd60"/>
    <ds:schemaRef ds:uri="http://purl.org/dc/elements/1.1/"/>
    <ds:schemaRef ds:uri="http://schemas.microsoft.com/office/2006/metadata/properties"/>
    <ds:schemaRef ds:uri="http://schemas.microsoft.com/sharepoint/v4"/>
    <ds:schemaRef ds:uri="http://schemas.microsoft.com/office/2006/documentManagement/type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CEB82920-37F1-4A47-A00B-1D07857C8F14}">
  <ds:schemaRefs>
    <ds:schemaRef ds:uri="http://schemas.microsoft.com/sharepoint/v3/contenttype/forms"/>
  </ds:schemaRefs>
</ds:datastoreItem>
</file>

<file path=customXml/itemProps3.xml><?xml version="1.0" encoding="utf-8"?>
<ds:datastoreItem xmlns:ds="http://schemas.openxmlformats.org/officeDocument/2006/customXml" ds:itemID="{E6425AE5-81A1-497F-BEB6-A67D3D821F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3f2404-62f9-4650-bc39-1360eaa0bd60"/>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709</Words>
  <Application>Microsoft Macintosh PowerPoint</Application>
  <PresentationFormat>Breitbild</PresentationFormat>
  <Paragraphs>57</Paragraphs>
  <Slides>4</Slides>
  <Notes>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vt:i4>
      </vt:variant>
    </vt:vector>
  </HeadingPairs>
  <TitlesOfParts>
    <vt:vector size="8" baseType="lpstr">
      <vt:lpstr>Arial</vt:lpstr>
      <vt:lpstr>Calibri</vt:lpstr>
      <vt:lpstr>Symbol</vt:lpstr>
      <vt:lpstr>Office</vt:lpstr>
      <vt:lpstr>Fake News und manipulierte Bilder/Videos: Relevanz im Büroalltag</vt:lpstr>
      <vt:lpstr>Fake News im Büroalltag</vt:lpstr>
      <vt:lpstr>Fazit</vt:lpstr>
      <vt:lpstr>Lizenzhinweise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Fake News und manipulierte Bilder/Videos</dc:title>
  <dc:creator>Matthias Murmann</dc:creator>
  <cp:lastModifiedBy>Jule Murmann</cp:lastModifiedBy>
  <cp:revision>48</cp:revision>
  <dcterms:created xsi:type="dcterms:W3CDTF">2020-11-13T10:15:46Z</dcterms:created>
  <dcterms:modified xsi:type="dcterms:W3CDTF">2022-01-22T16:21:25Z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0x01010034B2F247D5AFCB4D8F3019A0BC752918005F51EB7F687B464685A2D2472B37B5FE</vt:lpwstr>
  </property>
</Properties>
</file>