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75" r:id="rId2"/>
    <p:sldId id="380" r:id="rId3"/>
    <p:sldId id="374" r:id="rId4"/>
    <p:sldId id="382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thias Murmann" initials="MM" lastIdx="6" clrIdx="0">
    <p:extLst>
      <p:ext uri="{19B8F6BF-5375-455C-9EA6-DF929625EA0E}">
        <p15:presenceInfo xmlns:p15="http://schemas.microsoft.com/office/powerpoint/2012/main" userId="S::matthias.murmann@btf.de::b9aeb555-6277-494d-b61e-2398880cfc79" providerId="AD"/>
      </p:ext>
    </p:extLst>
  </p:cmAuthor>
  <p:cmAuthor id="2" name="Jule Murmann" initials="JM" lastIdx="2" clrIdx="1">
    <p:extLst>
      <p:ext uri="{19B8F6BF-5375-455C-9EA6-DF929625EA0E}">
        <p15:presenceInfo xmlns:p15="http://schemas.microsoft.com/office/powerpoint/2012/main" userId="Jule Murman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4596"/>
    <a:srgbClr val="A919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87"/>
    <p:restoredTop sz="94558"/>
  </p:normalViewPr>
  <p:slideViewPr>
    <p:cSldViewPr snapToGrid="0" snapToObjects="1">
      <p:cViewPr varScale="1">
        <p:scale>
          <a:sx n="121" d="100"/>
          <a:sy n="121" d="100"/>
        </p:scale>
        <p:origin x="216" y="168"/>
      </p:cViewPr>
      <p:guideLst/>
    </p:cSldViewPr>
  </p:slideViewPr>
  <p:notesTextViewPr>
    <p:cViewPr>
      <p:scale>
        <a:sx n="90" d="100"/>
        <a:sy n="9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F2BC07-7CC0-9449-B6E7-679D29347D09}" type="datetimeFigureOut">
              <a:rPr lang="de-DE" smtClean="0"/>
              <a:t>22.01.22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AAB052-405B-FC49-BBDB-EEDE50BD20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9280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Durchführungshinweis für Lehrende:</a:t>
            </a:r>
          </a:p>
          <a:p>
            <a:pPr marL="171450" indent="-171450">
              <a:buFontTx/>
              <a:buChar char="-"/>
            </a:pPr>
            <a:r>
              <a:rPr lang="de-DE" i="1" dirty="0">
                <a:latin typeface="Arial" panose="020B0604020202020204" pitchFamily="34" charset="0"/>
                <a:cs typeface="Arial" panose="020B0604020202020204" pitchFamily="34" charset="0"/>
              </a:rPr>
              <a:t>Diese Präsentation gibt einen kurzen Überblick über die Themen und Inhalte von Modul 2 des Baukastens der Medienkompetenz: Suchen und </a:t>
            </a:r>
            <a:r>
              <a:rPr lang="de-DE" i="1">
                <a:latin typeface="Arial" panose="020B0604020202020204" pitchFamily="34" charset="0"/>
                <a:cs typeface="Arial" panose="020B0604020202020204" pitchFamily="34" charset="0"/>
              </a:rPr>
              <a:t>bewerten.</a:t>
            </a:r>
            <a:endParaRPr lang="de-DE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30109D-9CE9-DA45-9529-E3869B0E6E5A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6727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AAB052-405B-FC49-BBDB-EEDE50BD209F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7917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30109D-9CE9-DA45-9529-E3869B0E6E5A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5976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hyperlink" Target="https://daslernbuero.de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hyperlink" Target="https://www.hs-niederrhein.de/fileadmin/dateien/Institute_und_Kompetenzzentren/SO.CON/Projekt_PDFs/191026_ProjektPDF_IDiT.pdf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5B0398-3174-D144-B62B-2D1031E663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6E52344-E6CD-AB4C-8630-8A3C46BC91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410B72-8061-0E4D-B3EB-4FDFAD101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62F7F6D-2414-1C4F-8215-D0805D25B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A0E9486-479C-6748-8BDE-5E84CA322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EB27-434D-3948-A1A0-C236E7648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9471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3D0D8-EF1A-0446-B75A-425B9A646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7A4EA64-AE0A-8A4B-96FE-54F97D266A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1DC16E1-5A8C-8E41-B896-2C454DC291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32DFEF2-8EA7-0846-9D69-B600586DE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BA2FD16-3BC3-0B4A-A492-C2712B198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F397D4D-C388-DC49-B5A3-3636DCCE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EB27-434D-3948-A1A0-C236E7648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2686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2C351C-5679-AD47-AD69-3E64FF216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3D9892F-8657-664B-8EAC-B67E12C3E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72A154A-CD2D-FE45-9BEE-4A19C365D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E582B1-DBCF-2C4F-A632-822D9E26C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90C9353-32EA-6A40-BCE4-B75F41869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EB27-434D-3948-A1A0-C236E7648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63800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668F639-7A39-CB47-A368-C4193ACA4B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C28C56-E12B-0A4B-88E6-2C196C74E1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40B4246-4A07-0A40-B9A7-073EA0A30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8E2DCB-7634-364E-935F-80955B07D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49EE722-5D81-CB41-B0F3-8293107F9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EB27-434D-3948-A1A0-C236E7648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88620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bschluss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">
            <a:extLst>
              <a:ext uri="{FF2B5EF4-FFF2-40B4-BE49-F238E27FC236}">
                <a16:creationId xmlns:a16="http://schemas.microsoft.com/office/drawing/2014/main" id="{0A9D60E6-EE7B-B944-A14E-234C2E90C7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" y="1"/>
            <a:ext cx="8142513" cy="1414800"/>
          </a:xfrm>
        </p:spPr>
        <p:txBody>
          <a:bodyPr/>
          <a:lstStyle>
            <a:lvl1pPr>
              <a:defRPr/>
            </a:lvl1pPr>
          </a:lstStyle>
          <a:p>
            <a:r>
              <a:rPr lang="de-DE" noProof="0"/>
              <a:t>Kontaktdaten &amp; Infos</a:t>
            </a:r>
          </a:p>
        </p:txBody>
      </p:sp>
      <p:sp>
        <p:nvSpPr>
          <p:cNvPr id="15" name="Copy">
            <a:extLst>
              <a:ext uri="{FF2B5EF4-FFF2-40B4-BE49-F238E27FC236}">
                <a16:creationId xmlns:a16="http://schemas.microsoft.com/office/drawing/2014/main" id="{8C20E364-1070-6247-94B1-F4AFCC1C27C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3887" y="1584134"/>
            <a:ext cx="7518627" cy="3196209"/>
          </a:xfrm>
        </p:spPr>
        <p:txBody>
          <a:bodyPr lIns="0"/>
          <a:lstStyle>
            <a:lvl1pPr>
              <a:spcBef>
                <a:spcPts val="600"/>
              </a:spcBef>
              <a:defRPr baseline="0"/>
            </a:lvl1pPr>
            <a:lvl2pPr marL="0" indent="0">
              <a:spcBef>
                <a:spcPts val="600"/>
              </a:spcBef>
              <a:buNone/>
              <a:defRPr b="1"/>
            </a:lvl2pPr>
            <a:lvl3pPr marL="180000" indent="-180000">
              <a:spcBef>
                <a:spcPts val="6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0" indent="0">
              <a:spcBef>
                <a:spcPts val="1800"/>
              </a:spcBef>
              <a:buNone/>
              <a:defRPr b="1">
                <a:solidFill>
                  <a:schemeClr val="accent2"/>
                </a:solidFill>
              </a:defRPr>
            </a:lvl4pPr>
            <a:lvl5pPr marL="216000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noProof="0"/>
              <a:t>Das Lernbüro</a:t>
            </a:r>
          </a:p>
        </p:txBody>
      </p:sp>
      <p:pic>
        <p:nvPicPr>
          <p:cNvPr id="21" name="Grafik 20">
            <a:extLst>
              <a:ext uri="{FF2B5EF4-FFF2-40B4-BE49-F238E27FC236}">
                <a16:creationId xmlns:a16="http://schemas.microsoft.com/office/drawing/2014/main" id="{47AEA6DF-76D2-B54E-8AB4-C23C19E484E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483570" y="262089"/>
            <a:ext cx="3280487" cy="1083600"/>
          </a:xfrm>
          <a:prstGeom prst="rect">
            <a:avLst/>
          </a:prstGeom>
        </p:spPr>
      </p:pic>
      <p:sp>
        <p:nvSpPr>
          <p:cNvPr id="11" name="Copy">
            <a:extLst>
              <a:ext uri="{FF2B5EF4-FFF2-40B4-BE49-F238E27FC236}">
                <a16:creationId xmlns:a16="http://schemas.microsoft.com/office/drawing/2014/main" id="{59C52B23-3B64-FB4F-9801-B29864AAB768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607705" y="1584133"/>
            <a:ext cx="3156351" cy="3196209"/>
          </a:xfrm>
        </p:spPr>
        <p:txBody>
          <a:bodyPr lIns="0"/>
          <a:lstStyle>
            <a:lvl1pPr>
              <a:spcBef>
                <a:spcPts val="600"/>
              </a:spcBef>
              <a:defRPr sz="1200" baseline="0"/>
            </a:lvl1pPr>
            <a:lvl2pPr marL="0" indent="0">
              <a:spcBef>
                <a:spcPts val="600"/>
              </a:spcBef>
              <a:buNone/>
              <a:defRPr b="1"/>
            </a:lvl2pPr>
            <a:lvl3pPr marL="180000" indent="-180000">
              <a:spcBef>
                <a:spcPts val="6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0" indent="0">
              <a:spcBef>
                <a:spcPts val="1800"/>
              </a:spcBef>
              <a:buNone/>
              <a:defRPr b="1">
                <a:solidFill>
                  <a:schemeClr val="accent2"/>
                </a:solidFill>
              </a:defRPr>
            </a:lvl4pPr>
            <a:lvl5pPr marL="216000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noProof="0"/>
              <a:t>Impressum</a:t>
            </a:r>
          </a:p>
          <a:p>
            <a:pPr lvl="0"/>
            <a:r>
              <a:rPr lang="de-DE" noProof="0"/>
              <a:t>Quellenangabe / Bild Introseite:</a:t>
            </a:r>
          </a:p>
          <a:p>
            <a:pPr lvl="0"/>
            <a:r>
              <a:rPr lang="de-DE" noProof="0"/>
              <a:t>Hochschule Niederrhein/DAS LERNBÜRO/IDiT – stock.adobe.com</a:t>
            </a:r>
          </a:p>
        </p:txBody>
      </p:sp>
    </p:spTree>
    <p:extLst>
      <p:ext uri="{BB962C8B-B14F-4D97-AF65-F5344CB8AC3E}">
        <p14:creationId xmlns:p14="http://schemas.microsoft.com/office/powerpoint/2010/main" val="9297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_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762DB21-0113-C64E-86A3-748EE53C204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7063" y="1414800"/>
            <a:ext cx="8207375" cy="3114000"/>
          </a:xfrm>
        </p:spPr>
        <p:txBody>
          <a:bodyPr lIns="0" tIns="0" bIns="0" anchor="b"/>
          <a:lstStyle>
            <a:lvl1pPr algn="l">
              <a:defRPr sz="4400">
                <a:solidFill>
                  <a:srgbClr val="741426"/>
                </a:solidFill>
              </a:defRPr>
            </a:lvl1pPr>
          </a:lstStyle>
          <a:p>
            <a:r>
              <a:rPr lang="de-DE" noProof="0"/>
              <a:t>Titel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F22DA875-D054-584D-945B-3FBA6BB8A42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064" y="4528800"/>
            <a:ext cx="8208000" cy="899252"/>
          </a:xfrm>
        </p:spPr>
        <p:txBody>
          <a:bodyPr lIns="0" tIns="108000" anchor="t">
            <a:noAutofit/>
          </a:bodyPr>
          <a:lstStyle>
            <a:lvl1pPr marL="0" indent="0" algn="l">
              <a:buNone/>
              <a:defRPr sz="15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Untertitel und Verfasser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40E62736-26F5-D742-BD85-8D4D3BF205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483570" y="262089"/>
            <a:ext cx="3280487" cy="1083600"/>
          </a:xfrm>
          <a:prstGeom prst="rect">
            <a:avLst/>
          </a:prstGeom>
        </p:spPr>
      </p:pic>
      <p:sp>
        <p:nvSpPr>
          <p:cNvPr id="8" name="License statement">
            <a:extLst>
              <a:ext uri="{FF2B5EF4-FFF2-40B4-BE49-F238E27FC236}">
                <a16:creationId xmlns:a16="http://schemas.microsoft.com/office/drawing/2014/main" id="{5D9DC836-EBDE-8E4D-BAA8-5C27DBE5A9E7}"/>
              </a:ext>
            </a:extLst>
          </p:cNvPr>
          <p:cNvSpPr txBox="1"/>
          <p:nvPr userDrawn="1"/>
        </p:nvSpPr>
        <p:spPr>
          <a:xfrm>
            <a:off x="1692000" y="6526800"/>
            <a:ext cx="4402800" cy="33120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de-DE" sz="1000" b="0" noProof="0">
                <a:solidFill>
                  <a:srgbClr val="74142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Website: Das Lernbüro</a:t>
            </a:r>
            <a:endParaRPr lang="de-DE" sz="1000" b="0" noProof="0">
              <a:solidFill>
                <a:srgbClr val="741426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2A8F621-D59B-1941-806E-BB82D5173A6B}"/>
              </a:ext>
            </a:extLst>
          </p:cNvPr>
          <p:cNvSpPr txBox="1"/>
          <p:nvPr userDrawn="1"/>
        </p:nvSpPr>
        <p:spPr>
          <a:xfrm>
            <a:off x="835378" y="6581422"/>
            <a:ext cx="0" cy="0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endParaRPr lang="de-DE" sz="1000" b="0" noProof="0">
              <a:solidFill>
                <a:schemeClr val="tx1"/>
              </a:solidFill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F1E52219-C4DD-E744-B40B-3C98D1D66C3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6331749" y="5684504"/>
            <a:ext cx="5255457" cy="1007896"/>
          </a:xfrm>
          <a:prstGeom prst="rect">
            <a:avLst/>
          </a:prstGeom>
        </p:spPr>
      </p:pic>
      <p:sp>
        <p:nvSpPr>
          <p:cNvPr id="12" name="Date">
            <a:extLst>
              <a:ext uri="{FF2B5EF4-FFF2-40B4-BE49-F238E27FC236}">
                <a16:creationId xmlns:a16="http://schemas.microsoft.com/office/drawing/2014/main" id="{C112D87A-A072-0547-8AFA-5F0F07988554}"/>
              </a:ext>
            </a:extLst>
          </p:cNvPr>
          <p:cNvSpPr txBox="1"/>
          <p:nvPr userDrawn="1"/>
        </p:nvSpPr>
        <p:spPr>
          <a:xfrm>
            <a:off x="-1" y="6526800"/>
            <a:ext cx="1692000" cy="331200"/>
          </a:xfrm>
          <a:prstGeom prst="rect">
            <a:avLst/>
          </a:prstGeom>
          <a:noFill/>
        </p:spPr>
        <p:txBody>
          <a:bodyPr wrap="square" lIns="626400" tIns="0" rIns="0" bIns="0" rtlCol="0" anchor="t">
            <a:noAutofit/>
          </a:bodyPr>
          <a:lstStyle/>
          <a:p>
            <a:pPr algn="l"/>
            <a:fld id="{9FF8C6EE-14AA-4795-80CA-14765B9F1F4F}" type="datetime1">
              <a:rPr lang="de-DE" sz="1000" smtClean="0"/>
              <a:pPr algn="l"/>
              <a:t>22.01.22</a:t>
            </a:fld>
            <a:endParaRPr lang="de-DE" sz="1000" b="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839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EA6A46-A842-FA46-BAF9-4C320220F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6D2627F-BA73-0948-8342-187BDF5872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864D1B8-7550-134E-AAFD-472BE1421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62AA378-2F5C-354A-A0F6-4139BC579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099C53-DE68-2F49-BE6A-8AD05BABB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EB27-434D-3948-A1A0-C236E7648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0279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ACC397-4AAD-1E4E-B5DD-F49075D86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E699E46-94F5-5242-9F7A-C5AFA8932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F750492-6C53-C54F-83AE-EC3B41A3B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53FBC0B-8DAA-A04E-B0F3-6C84841B0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EB27-434D-3948-A1A0-C236E7648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7199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1CAEB0-B621-424C-8664-9154F273F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655DD6A-4E87-DD4C-AC0F-60AC1B6A0E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C8DDD1F-CC6C-AC49-94FD-DCE0AAE06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660E403-735E-F141-BB83-CAC969ABF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98C1A23-CAF2-9547-BC09-04E0C90DD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EB27-434D-3948-A1A0-C236E7648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4914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895C2A-070B-CF45-9260-5584B1704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3C0628-13CC-EB4A-B73C-B91A6AA583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2FAC9B0-9B1B-F045-82D3-0A56795D11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2A1053D-B1C7-3F47-9B57-699790035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79A2392-C088-CE4E-AC13-3D1C587A5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F700C50-3DAE-DE44-B072-1DD75DB9A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EB27-434D-3948-A1A0-C236E7648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7118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8FE31A-10A3-2D4B-89CC-3FDFF6D11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F3D9FFE-B621-2E40-BAB6-FC025F5866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6283301-8C46-BC45-A366-F486033289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2A0932F-E73A-EB4D-AD50-F0E5F5350A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01AC4C4-5AAD-C040-96C3-EC0949EB79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DCDC7BF-D28C-5940-968F-C23D23128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26B0511-C202-4646-9BF0-D049C4C68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9AE2939-D706-404D-8F89-9D34F4395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EB27-434D-3948-A1A0-C236E7648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7647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68F3D9-D7E7-564B-AC1F-21A4B4B46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068ECA5-6535-7740-9D2A-1485BBD45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2C4906A-E802-2A42-855F-33F7DD7B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5CA885A-13A8-D643-A3AD-AC8A55DC8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EB27-434D-3948-A1A0-C236E7648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127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B5836C8-E586-4A43-AFCA-6759DF8B8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D2619AD-A23E-4F4A-841E-33323933D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5855107-8F48-4740-A980-1AEE9D58B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EB27-434D-3948-A1A0-C236E7648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2867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40A0A6-C037-674A-839B-45F4F94C5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1DA3E75-8721-3048-A3E6-8E39736FC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837DBDB-BEC4-4744-8924-F19CCA8EB4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8D0345E-809B-0343-A1DA-66E3093F2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F42B15F-8126-3244-BDBC-EE79EB143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E7E51FA-24F3-DC41-B62A-37802D245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9EB27-434D-3948-A1A0-C236E7648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3946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72B936A-F3DF-9649-A38E-B7FBA84B1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A5B92FE-AA98-FD4F-897B-3121CF54C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94FB667-9751-604E-B5B2-EA6F4EFFAE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9782B5-0BE4-6441-A23F-7975803201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EE5A31-E80F-C54A-8595-101216C295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9EB27-434D-3948-A1A0-C236E764895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2395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3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  <p:sldLayoutId id="2147483662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hyperlink" Target="https://www.daslernbuero.de/medienkompetenz/02" TargetMode="Externa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support.microsoft.com/de-de/topic/einf&#252;gen-von-piktogrammen-in-microsoft-office-e2459f17-3996-4795-996e-b9a13486fa79" TargetMode="External"/><Relationship Id="rId5" Type="http://schemas.openxmlformats.org/officeDocument/2006/relationships/hyperlink" Target="https://creativecommons.org/licenses/by-sa/4.0/deed.de" TargetMode="External"/><Relationship Id="rId4" Type="http://schemas.openxmlformats.org/officeDocument/2006/relationships/hyperlink" Target="https://idit.online/" TargetMode="External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5CC407-F8CF-674C-8FE2-478EE80D65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 2: Suchen und bewerten | Einstieg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88347E6-15CA-7F4E-B33D-1430B83E49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Jule Murmann (TH Köln), Markus Lindenberg und Edmund Fuchs (BFW Köln)</a:t>
            </a:r>
          </a:p>
        </p:txBody>
      </p:sp>
    </p:spTree>
    <p:extLst>
      <p:ext uri="{BB962C8B-B14F-4D97-AF65-F5344CB8AC3E}">
        <p14:creationId xmlns:p14="http://schemas.microsoft.com/office/powerpoint/2010/main" val="2292017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4F7EBAE4-9945-4473-9E34-B2C66EA0F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78A0F9B-8F88-D845-8059-281A19376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de-DE" sz="2800">
                <a:latin typeface="Arial" panose="020B0604020202020204" pitchFamily="34" charset="0"/>
                <a:cs typeface="Arial" panose="020B0604020202020204" pitchFamily="34" charset="0"/>
              </a:rPr>
              <a:t>Informationen suchen und bewerten: Themen der Lehreinheiten </a:t>
            </a:r>
            <a:endParaRPr lang="de-DE" sz="280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FBC3AD-D8AF-C04B-85E3-A9A001130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>
            <a:normAutofit/>
          </a:bodyPr>
          <a:lstStyle/>
          <a:p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Suchmaschinen</a:t>
            </a:r>
          </a:p>
          <a:p>
            <a:pPr lvl="1">
              <a:buFont typeface="Symbol" pitchFamily="2" charset="2"/>
              <a:buChar char="-"/>
            </a:pP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Was sind Suchmaschinen?</a:t>
            </a:r>
          </a:p>
          <a:p>
            <a:pPr lvl="1">
              <a:buFont typeface="Symbol" pitchFamily="2" charset="2"/>
              <a:buChar char="-"/>
            </a:pP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Welche Suchmaschinen gibt es? Wie unterscheiden sie sich?</a:t>
            </a:r>
          </a:p>
          <a:p>
            <a:pPr lvl="1">
              <a:buFont typeface="Symbol" pitchFamily="2" charset="2"/>
              <a:buChar char="-"/>
            </a:pP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Wie funktionieren Suchmaschinen?</a:t>
            </a:r>
          </a:p>
          <a:p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Suchen und bewerten</a:t>
            </a:r>
          </a:p>
          <a:p>
            <a:pPr lvl="1">
              <a:buFont typeface="Symbol" pitchFamily="2" charset="2"/>
              <a:buChar char="-"/>
            </a:pP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Schlau suchen: W</a:t>
            </a:r>
            <a:r>
              <a:rPr lang="de-DE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ie suche ich richtig?</a:t>
            </a:r>
          </a:p>
          <a:p>
            <a:pPr lvl="1">
              <a:buFont typeface="Symbol" pitchFamily="2" charset="2"/>
              <a:buChar char="-"/>
            </a:pPr>
            <a:r>
              <a:rPr lang="de-DE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Gutes finden: Suchergebnisse einschätzen</a:t>
            </a:r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66ADCA51-EAD0-D342-BF72-55738941D3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" b="3"/>
          <a:stretch/>
        </p:blipFill>
        <p:spPr>
          <a:xfrm>
            <a:off x="6374920" y="758514"/>
            <a:ext cx="5122238" cy="5122238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7708943-0101-9E43-AAD8-4467D3881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5B9EB27-434D-3948-A1A0-C236E764895A}" type="slidenum">
              <a:rPr lang="de-DE"/>
              <a:pPr>
                <a:spcAft>
                  <a:spcPts val="600"/>
                </a:spcAft>
              </a:pPr>
              <a:t>2</a:t>
            </a:fld>
            <a:endParaRPr lang="de-DE"/>
          </a:p>
        </p:txBody>
      </p:sp>
      <p:sp>
        <p:nvSpPr>
          <p:cNvPr id="29" name="!!Arc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189197" flipV="1">
            <a:off x="6261882" y="687822"/>
            <a:ext cx="5471147" cy="5471147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!!Oval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48561" y="921125"/>
            <a:ext cx="791021" cy="7695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6885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8930EBA3-4D2E-42E8-B828-834555328D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7" name="Grafik 6" descr="Hilfe mit einfarbiger Füllung">
            <a:extLst>
              <a:ext uri="{FF2B5EF4-FFF2-40B4-BE49-F238E27FC236}">
                <a16:creationId xmlns:a16="http://schemas.microsoft.com/office/drawing/2014/main" id="{B44BC0BE-C817-554C-B020-20D20359BE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503808"/>
            <a:ext cx="5850384" cy="5850384"/>
          </a:xfrm>
          <a:custGeom>
            <a:avLst/>
            <a:gdLst/>
            <a:ahLst/>
            <a:cxnLst/>
            <a:rect l="l" t="t" r="r" b="b"/>
            <a:pathLst>
              <a:path w="6094252" h="6857998">
                <a:moveTo>
                  <a:pt x="0" y="0"/>
                </a:moveTo>
                <a:lnTo>
                  <a:pt x="5898122" y="0"/>
                </a:lnTo>
                <a:cubicBezTo>
                  <a:pt x="6006442" y="0"/>
                  <a:pt x="6094252" y="87810"/>
                  <a:pt x="6094252" y="196130"/>
                </a:cubicBezTo>
                <a:lnTo>
                  <a:pt x="6094252" y="6661869"/>
                </a:lnTo>
                <a:cubicBezTo>
                  <a:pt x="6094252" y="6756649"/>
                  <a:pt x="6027023" y="6835726"/>
                  <a:pt x="5937649" y="6854015"/>
                </a:cubicBezTo>
                <a:lnTo>
                  <a:pt x="5898132" y="6857998"/>
                </a:lnTo>
                <a:lnTo>
                  <a:pt x="0" y="6857998"/>
                </a:lnTo>
                <a:close/>
              </a:path>
            </a:pathLst>
          </a:custGeom>
        </p:spPr>
      </p:pic>
      <p:sp>
        <p:nvSpPr>
          <p:cNvPr id="18" name="Arc 17">
            <a:extLst>
              <a:ext uri="{FF2B5EF4-FFF2-40B4-BE49-F238E27FC236}">
                <a16:creationId xmlns:a16="http://schemas.microsoft.com/office/drawing/2014/main" id="{E58B2195-5055-402F-A3E7-53FF0E498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5836" y="775849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A378761-8DB7-A94B-B3A8-80D2D62BC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7732" y="957715"/>
            <a:ext cx="5130798" cy="275041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Was ist eine Suchmaschine?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28AA953-F4F9-4DC5-97C7-491F4AF93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97079" y="5607717"/>
            <a:ext cx="513442" cy="49951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3E76D5-D2EE-4B47-80F6-2CA3649FB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7732" y="3800209"/>
            <a:ext cx="5130798" cy="230702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Tauschen Sie sich im Plenum aus!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9F000EB-7B12-234C-A735-9110EACDE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0722" y="6356350"/>
            <a:ext cx="91780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A5B9EB27-434D-3948-A1A0-C236E764895A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803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D9EF27-EDDE-2240-B8E5-9A7808BCA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125"/>
            <a:ext cx="8142513" cy="1414800"/>
          </a:xfrm>
        </p:spPr>
        <p:txBody>
          <a:bodyPr>
            <a:norm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Lizenzhinweise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C7184DF2-66B8-4764-8D19-5B7E90E1AF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962998"/>
            <a:ext cx="4988497" cy="2932004"/>
          </a:xfrm>
        </p:spPr>
        <p:txBody>
          <a:bodyPr>
            <a:normAutofit/>
          </a:bodyPr>
          <a:lstStyle/>
          <a:p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Autor:innen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: Markus Lindenberg und Edmund Fuchs für BFW Köln, Jule Murmann für TH Köln.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Titel: Baukasten der Medienkompetenz | Modul 2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: Suchen und 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bewerten | Einführung.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Diese Datei und weitere Materialien des Themenbereichs finden Sie an </a:t>
            </a:r>
            <a:r>
              <a:rPr lang="de-DE" sz="1400" u="sng" dirty="0"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dieser Stelle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auf der Lernplattform DAS LERNBÜRO. 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Dieses Dokument entstand im Rahmen des Projekts IDiT. BMBF-Förderkennzeichen: 01PE18015. Auf der 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Projekt-Webseite: idit.online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erfahren Sie mehr. </a:t>
            </a:r>
          </a:p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Inhaltsplatzhalter 3">
            <a:extLst>
              <a:ext uri="{FF2B5EF4-FFF2-40B4-BE49-F238E27FC236}">
                <a16:creationId xmlns:a16="http://schemas.microsoft.com/office/drawing/2014/main" id="{58CAB2C9-6B90-417E-A251-7089E56D0603}"/>
              </a:ext>
            </a:extLst>
          </p:cNvPr>
          <p:cNvSpPr txBox="1">
            <a:spLocks/>
          </p:cNvSpPr>
          <p:nvPr/>
        </p:nvSpPr>
        <p:spPr>
          <a:xfrm>
            <a:off x="5826695" y="1962998"/>
            <a:ext cx="5657381" cy="276941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600" dirty="0">
              <a:cs typeface="Arial" panose="020B0604020202020204" pitchFamily="34" charset="0"/>
            </a:endParaRPr>
          </a:p>
          <a:p>
            <a:r>
              <a:rPr lang="de-DE" sz="1600" dirty="0">
                <a:cs typeface="Arial" panose="020B0604020202020204" pitchFamily="34" charset="0"/>
              </a:rPr>
              <a:t>		</a:t>
            </a:r>
            <a:r>
              <a:rPr lang="de-DE" sz="1100" dirty="0">
                <a:cs typeface="Arial" panose="020B0604020202020204" pitchFamily="34" charset="0"/>
              </a:rPr>
              <a:t>2021. Der Lizenzvertrag ist hier abrufbar: </a:t>
            </a:r>
            <a:r>
              <a:rPr lang="de-DE" sz="1100" dirty="0"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creativecommons.org/licenses/by-sa/4.0/deed.de</a:t>
            </a:r>
            <a:r>
              <a:rPr lang="de-DE" sz="1100" dirty="0">
                <a:cs typeface="Arial" panose="020B0604020202020204" pitchFamily="34" charset="0"/>
              </a:rPr>
              <a:t>. </a:t>
            </a:r>
          </a:p>
          <a:p>
            <a:r>
              <a:rPr lang="de-DE" sz="1100" dirty="0">
                <a:cs typeface="Arial" panose="020B0604020202020204" pitchFamily="34" charset="0"/>
              </a:rPr>
              <a:t>Verwendung von Logos unter Markenrecht. Piktogramme: MS Office 365; lizenzfrei nutzbar mit </a:t>
            </a:r>
            <a:r>
              <a:rPr lang="de-DE" sz="1100" dirty="0"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Genehmigung</a:t>
            </a:r>
            <a:r>
              <a:rPr lang="de-DE" sz="1100" dirty="0">
                <a:cs typeface="Arial" panose="020B0604020202020204" pitchFamily="34" charset="0"/>
              </a:rPr>
              <a:t> von Microsoft.</a:t>
            </a:r>
          </a:p>
          <a:p>
            <a:endParaRPr lang="de-DE" sz="1100" dirty="0">
              <a:cs typeface="Arial" panose="020B0604020202020204" pitchFamily="34" charset="0"/>
            </a:endParaRPr>
          </a:p>
          <a:p>
            <a:endParaRPr lang="de-DE" sz="1100" dirty="0">
              <a:cs typeface="Arial" panose="020B0604020202020204" pitchFamily="34" charset="0"/>
            </a:endParaRPr>
          </a:p>
          <a:p>
            <a:endParaRPr lang="de-DE" dirty="0"/>
          </a:p>
        </p:txBody>
      </p:sp>
      <p:pic>
        <p:nvPicPr>
          <p:cNvPr id="12" name="Grafik 11" descr="Logo und Website zur Creative Commons Lizenz&#10;&#10;https://creativecommons.org/licenses/by-sa/4.0/">
            <a:hlinkClick r:id="rId5" tooltip="Website creative commons Lizenz"/>
            <a:extLst>
              <a:ext uri="{FF2B5EF4-FFF2-40B4-BE49-F238E27FC236}">
                <a16:creationId xmlns:a16="http://schemas.microsoft.com/office/drawing/2014/main" id="{DE236F61-A570-4FA2-A897-57A86FD00F9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87443" y="1962998"/>
            <a:ext cx="1766456" cy="607219"/>
          </a:xfrm>
          <a:prstGeom prst="rect">
            <a:avLst/>
          </a:prstGeom>
        </p:spPr>
      </p:pic>
      <p:pic>
        <p:nvPicPr>
          <p:cNvPr id="4" name="Grafik 3" descr="Logos der Verbundpartner des Projekts IDiT: BFW Köln, Technische Hochschule Köln, Hochschule Niederrhein">
            <a:extLst>
              <a:ext uri="{FF2B5EF4-FFF2-40B4-BE49-F238E27FC236}">
                <a16:creationId xmlns:a16="http://schemas.microsoft.com/office/drawing/2014/main" id="{236F6B58-55CB-304C-86FC-038D1B06427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87443" y="3225498"/>
            <a:ext cx="5183731" cy="851636"/>
          </a:xfrm>
          <a:prstGeom prst="rect">
            <a:avLst/>
          </a:prstGeom>
        </p:spPr>
      </p:pic>
      <p:pic>
        <p:nvPicPr>
          <p:cNvPr id="19" name="Grafik 18" descr="Logos der Geldgeber: Bundesministerium für Bildung und Forschung, Europäischer Sozialfonds, Europäische Union und Slogan: Zusammen, Zukunft, Gestalten.">
            <a:extLst>
              <a:ext uri="{FF2B5EF4-FFF2-40B4-BE49-F238E27FC236}">
                <a16:creationId xmlns:a16="http://schemas.microsoft.com/office/drawing/2014/main" id="{EE2D00EC-AEAB-A54B-AAEF-26A81BD5067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77452" y="4732415"/>
            <a:ext cx="10576348" cy="2031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38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IDIT">
      <a:dk1>
        <a:sysClr val="windowText" lastClr="000000"/>
      </a:dk1>
      <a:lt1>
        <a:sysClr val="window" lastClr="FFFFFF"/>
      </a:lt1>
      <a:dk2>
        <a:srgbClr val="009499"/>
      </a:dk2>
      <a:lt2>
        <a:srgbClr val="9BC22B"/>
      </a:lt2>
      <a:accent1>
        <a:srgbClr val="07A1E2"/>
      </a:accent1>
      <a:accent2>
        <a:srgbClr val="DC3555"/>
      </a:accent2>
      <a:accent3>
        <a:srgbClr val="EF8A26"/>
      </a:accent3>
      <a:accent4>
        <a:srgbClr val="BF4191"/>
      </a:accent4>
      <a:accent5>
        <a:srgbClr val="4C4596"/>
      </a:accent5>
      <a:accent6>
        <a:srgbClr val="FFDA29"/>
      </a:accent6>
      <a:hlink>
        <a:srgbClr val="00B0F0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</Words>
  <Application>Microsoft Macintosh PowerPoint</Application>
  <PresentationFormat>Breitbild</PresentationFormat>
  <Paragraphs>28</Paragraphs>
  <Slides>4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Symbol</vt:lpstr>
      <vt:lpstr>Office</vt:lpstr>
      <vt:lpstr>Modul 2: Suchen und bewerten | Einstieg</vt:lpstr>
      <vt:lpstr>Informationen suchen und bewerten: Themen der Lehreinheiten </vt:lpstr>
      <vt:lpstr>Was ist eine Suchmaschine?</vt:lpstr>
      <vt:lpstr>Lizenzhinweise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Matthias Murmann</dc:creator>
  <cp:lastModifiedBy>Jule Murmann</cp:lastModifiedBy>
  <cp:revision>66</cp:revision>
  <dcterms:created xsi:type="dcterms:W3CDTF">2021-01-12T18:03:47Z</dcterms:created>
  <dcterms:modified xsi:type="dcterms:W3CDTF">2022-01-22T15:38:38Z</dcterms:modified>
</cp:coreProperties>
</file>